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9" r:id="rId4"/>
    <p:sldMasterId id="2147483692" r:id="rId5"/>
  </p:sldMasterIdLst>
  <p:notesMasterIdLst>
    <p:notesMasterId r:id="rId76"/>
  </p:notesMasterIdLst>
  <p:handoutMasterIdLst>
    <p:handoutMasterId r:id="rId77"/>
  </p:handoutMasterIdLst>
  <p:sldIdLst>
    <p:sldId id="330" r:id="rId6"/>
    <p:sldId id="554" r:id="rId7"/>
    <p:sldId id="359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429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14" r:id="rId73"/>
    <p:sldId id="427" r:id="rId74"/>
    <p:sldId id="42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A99"/>
    <a:srgbClr val="272936"/>
    <a:srgbClr val="F57921"/>
    <a:srgbClr val="9E9CB4"/>
    <a:srgbClr val="7FCBC9"/>
    <a:srgbClr val="78769A"/>
    <a:srgbClr val="261E5E"/>
    <a:srgbClr val="38D9DD"/>
    <a:srgbClr val="FF0A7B"/>
    <a:srgbClr val="CD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F78EEB-EFDA-4CE4-9F9D-2290C6CDF981}" v="56" dt="2025-03-03T17:40:16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 autoAdjust="0"/>
    <p:restoredTop sz="96327" autoAdjust="0"/>
  </p:normalViewPr>
  <p:slideViewPr>
    <p:cSldViewPr snapToGrid="0" showGuides="1">
      <p:cViewPr varScale="1">
        <p:scale>
          <a:sx n="153" d="100"/>
          <a:sy n="153" d="100"/>
        </p:scale>
        <p:origin x="258" y="1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lian Ilie-Nemedi" userId="c5ffad915e5e9439" providerId="LiveId" clId="{54B0DBAE-741D-4081-98F7-3207B044E4F1}"/>
    <pc:docChg chg="undo custSel addSld delSld modSld">
      <pc:chgData name="Iulian Ilie-Nemedi" userId="c5ffad915e5e9439" providerId="LiveId" clId="{54B0DBAE-741D-4081-98F7-3207B044E4F1}" dt="2024-03-01T07:20:09.699" v="1238" actId="1076"/>
      <pc:docMkLst>
        <pc:docMk/>
      </pc:docMkLst>
      <pc:sldChg chg="addSp modSp">
        <pc:chgData name="Iulian Ilie-Nemedi" userId="c5ffad915e5e9439" providerId="LiveId" clId="{54B0DBAE-741D-4081-98F7-3207B044E4F1}" dt="2024-02-23T12:22:34.381" v="1225"/>
        <pc:sldMkLst>
          <pc:docMk/>
          <pc:sldMk cId="925986790" sldId="330"/>
        </pc:sldMkLst>
      </pc:sldChg>
      <pc:sldChg chg="del">
        <pc:chgData name="Iulian Ilie-Nemedi" userId="c5ffad915e5e9439" providerId="LiveId" clId="{54B0DBAE-741D-4081-98F7-3207B044E4F1}" dt="2024-02-22T19:05:10.823" v="2" actId="47"/>
        <pc:sldMkLst>
          <pc:docMk/>
          <pc:sldMk cId="1508386829" sldId="358"/>
        </pc:sldMkLst>
      </pc:sldChg>
      <pc:sldChg chg="modAnim">
        <pc:chgData name="Iulian Ilie-Nemedi" userId="c5ffad915e5e9439" providerId="LiveId" clId="{54B0DBAE-741D-4081-98F7-3207B044E4F1}" dt="2024-02-22T20:07:32.159" v="5"/>
        <pc:sldMkLst>
          <pc:docMk/>
          <pc:sldMk cId="4235271135" sldId="359"/>
        </pc:sldMkLst>
      </pc:sldChg>
      <pc:sldChg chg="modAnim">
        <pc:chgData name="Iulian Ilie-Nemedi" userId="c5ffad915e5e9439" providerId="LiveId" clId="{54B0DBAE-741D-4081-98F7-3207B044E4F1}" dt="2024-02-22T20:08:11.544" v="14"/>
        <pc:sldMkLst>
          <pc:docMk/>
          <pc:sldMk cId="234625756" sldId="361"/>
        </pc:sldMkLst>
      </pc:sldChg>
      <pc:sldChg chg="modAnim">
        <pc:chgData name="Iulian Ilie-Nemedi" userId="c5ffad915e5e9439" providerId="LiveId" clId="{54B0DBAE-741D-4081-98F7-3207B044E4F1}" dt="2024-02-22T20:08:37.123" v="17"/>
        <pc:sldMkLst>
          <pc:docMk/>
          <pc:sldMk cId="459170904" sldId="362"/>
        </pc:sldMkLst>
      </pc:sldChg>
      <pc:sldChg chg="modAnim">
        <pc:chgData name="Iulian Ilie-Nemedi" userId="c5ffad915e5e9439" providerId="LiveId" clId="{54B0DBAE-741D-4081-98F7-3207B044E4F1}" dt="2024-02-22T20:09:48.674" v="22"/>
        <pc:sldMkLst>
          <pc:docMk/>
          <pc:sldMk cId="2984842427" sldId="363"/>
        </pc:sldMkLst>
      </pc:sldChg>
      <pc:sldChg chg="modAnim">
        <pc:chgData name="Iulian Ilie-Nemedi" userId="c5ffad915e5e9439" providerId="LiveId" clId="{54B0DBAE-741D-4081-98F7-3207B044E4F1}" dt="2024-02-22T20:10:36.481" v="27"/>
        <pc:sldMkLst>
          <pc:docMk/>
          <pc:sldMk cId="685003715" sldId="364"/>
        </pc:sldMkLst>
      </pc:sldChg>
      <pc:sldChg chg="modSp modAnim">
        <pc:chgData name="Iulian Ilie-Nemedi" userId="c5ffad915e5e9439" providerId="LiveId" clId="{54B0DBAE-741D-4081-98F7-3207B044E4F1}" dt="2024-02-22T20:11:07.783" v="33" actId="6549"/>
        <pc:sldMkLst>
          <pc:docMk/>
          <pc:sldMk cId="1910962310" sldId="365"/>
        </pc:sldMkLst>
      </pc:sldChg>
      <pc:sldChg chg="modAnim">
        <pc:chgData name="Iulian Ilie-Nemedi" userId="c5ffad915e5e9439" providerId="LiveId" clId="{54B0DBAE-741D-4081-98F7-3207B044E4F1}" dt="2024-02-22T20:11:57.862" v="39"/>
        <pc:sldMkLst>
          <pc:docMk/>
          <pc:sldMk cId="3075388162" sldId="366"/>
        </pc:sldMkLst>
      </pc:sldChg>
      <pc:sldChg chg="modAnim">
        <pc:chgData name="Iulian Ilie-Nemedi" userId="c5ffad915e5e9439" providerId="LiveId" clId="{54B0DBAE-741D-4081-98F7-3207B044E4F1}" dt="2024-02-22T20:12:14.121" v="42"/>
        <pc:sldMkLst>
          <pc:docMk/>
          <pc:sldMk cId="555662364" sldId="367"/>
        </pc:sldMkLst>
      </pc:sldChg>
      <pc:sldChg chg="addSp delSp modSp mod modAnim">
        <pc:chgData name="Iulian Ilie-Nemedi" userId="c5ffad915e5e9439" providerId="LiveId" clId="{54B0DBAE-741D-4081-98F7-3207B044E4F1}" dt="2024-02-22T20:17:05.559" v="106"/>
        <pc:sldMkLst>
          <pc:docMk/>
          <pc:sldMk cId="1390807241" sldId="368"/>
        </pc:sldMkLst>
      </pc:sldChg>
      <pc:sldChg chg="modSp mod modAnim">
        <pc:chgData name="Iulian Ilie-Nemedi" userId="c5ffad915e5e9439" providerId="LiveId" clId="{54B0DBAE-741D-4081-98F7-3207B044E4F1}" dt="2024-02-22T20:18:25.464" v="114"/>
        <pc:sldMkLst>
          <pc:docMk/>
          <pc:sldMk cId="1475892669" sldId="369"/>
        </pc:sldMkLst>
      </pc:sldChg>
      <pc:sldChg chg="modAnim">
        <pc:chgData name="Iulian Ilie-Nemedi" userId="c5ffad915e5e9439" providerId="LiveId" clId="{54B0DBAE-741D-4081-98F7-3207B044E4F1}" dt="2024-02-22T20:18:38.946" v="117"/>
        <pc:sldMkLst>
          <pc:docMk/>
          <pc:sldMk cId="993861723" sldId="370"/>
        </pc:sldMkLst>
      </pc:sldChg>
      <pc:sldChg chg="modAnim">
        <pc:chgData name="Iulian Ilie-Nemedi" userId="c5ffad915e5e9439" providerId="LiveId" clId="{54B0DBAE-741D-4081-98F7-3207B044E4F1}" dt="2024-02-22T20:18:49.753" v="119"/>
        <pc:sldMkLst>
          <pc:docMk/>
          <pc:sldMk cId="2313359829" sldId="371"/>
        </pc:sldMkLst>
      </pc:sldChg>
      <pc:sldChg chg="modAnim">
        <pc:chgData name="Iulian Ilie-Nemedi" userId="c5ffad915e5e9439" providerId="LiveId" clId="{54B0DBAE-741D-4081-98F7-3207B044E4F1}" dt="2024-02-22T20:19:00.771" v="121"/>
        <pc:sldMkLst>
          <pc:docMk/>
          <pc:sldMk cId="4271614868" sldId="372"/>
        </pc:sldMkLst>
      </pc:sldChg>
      <pc:sldChg chg="modAnim">
        <pc:chgData name="Iulian Ilie-Nemedi" userId="c5ffad915e5e9439" providerId="LiveId" clId="{54B0DBAE-741D-4081-98F7-3207B044E4F1}" dt="2024-02-22T20:19:23.794" v="127"/>
        <pc:sldMkLst>
          <pc:docMk/>
          <pc:sldMk cId="690595195" sldId="373"/>
        </pc:sldMkLst>
      </pc:sldChg>
      <pc:sldChg chg="modAnim">
        <pc:chgData name="Iulian Ilie-Nemedi" userId="c5ffad915e5e9439" providerId="LiveId" clId="{54B0DBAE-741D-4081-98F7-3207B044E4F1}" dt="2024-02-22T20:20:05.658" v="135"/>
        <pc:sldMkLst>
          <pc:docMk/>
          <pc:sldMk cId="551314285" sldId="374"/>
        </pc:sldMkLst>
      </pc:sldChg>
      <pc:sldChg chg="modAnim">
        <pc:chgData name="Iulian Ilie-Nemedi" userId="c5ffad915e5e9439" providerId="LiveId" clId="{54B0DBAE-741D-4081-98F7-3207B044E4F1}" dt="2024-02-22T20:20:37.672" v="139"/>
        <pc:sldMkLst>
          <pc:docMk/>
          <pc:sldMk cId="2546841058" sldId="375"/>
        </pc:sldMkLst>
      </pc:sldChg>
      <pc:sldChg chg="modAnim">
        <pc:chgData name="Iulian Ilie-Nemedi" userId="c5ffad915e5e9439" providerId="LiveId" clId="{54B0DBAE-741D-4081-98F7-3207B044E4F1}" dt="2024-02-22T20:20:53.860" v="143"/>
        <pc:sldMkLst>
          <pc:docMk/>
          <pc:sldMk cId="1719865783" sldId="376"/>
        </pc:sldMkLst>
      </pc:sldChg>
      <pc:sldChg chg="modAnim">
        <pc:chgData name="Iulian Ilie-Nemedi" userId="c5ffad915e5e9439" providerId="LiveId" clId="{54B0DBAE-741D-4081-98F7-3207B044E4F1}" dt="2024-02-22T20:21:10.358" v="147"/>
        <pc:sldMkLst>
          <pc:docMk/>
          <pc:sldMk cId="1012098794" sldId="377"/>
        </pc:sldMkLst>
      </pc:sldChg>
      <pc:sldChg chg="modAnim">
        <pc:chgData name="Iulian Ilie-Nemedi" userId="c5ffad915e5e9439" providerId="LiveId" clId="{54B0DBAE-741D-4081-98F7-3207B044E4F1}" dt="2024-02-22T20:21:26.038" v="150"/>
        <pc:sldMkLst>
          <pc:docMk/>
          <pc:sldMk cId="507834382" sldId="378"/>
        </pc:sldMkLst>
      </pc:sldChg>
      <pc:sldChg chg="modAnim">
        <pc:chgData name="Iulian Ilie-Nemedi" userId="c5ffad915e5e9439" providerId="LiveId" clId="{54B0DBAE-741D-4081-98F7-3207B044E4F1}" dt="2024-02-22T20:21:45.351" v="154"/>
        <pc:sldMkLst>
          <pc:docMk/>
          <pc:sldMk cId="1668056545" sldId="379"/>
        </pc:sldMkLst>
      </pc:sldChg>
      <pc:sldChg chg="modAnim">
        <pc:chgData name="Iulian Ilie-Nemedi" userId="c5ffad915e5e9439" providerId="LiveId" clId="{54B0DBAE-741D-4081-98F7-3207B044E4F1}" dt="2024-02-22T20:22:30.810" v="162"/>
        <pc:sldMkLst>
          <pc:docMk/>
          <pc:sldMk cId="216566818" sldId="380"/>
        </pc:sldMkLst>
      </pc:sldChg>
      <pc:sldChg chg="modSp mod modAnim">
        <pc:chgData name="Iulian Ilie-Nemedi" userId="c5ffad915e5e9439" providerId="LiveId" clId="{54B0DBAE-741D-4081-98F7-3207B044E4F1}" dt="2024-02-23T12:23:19.318" v="1228" actId="13822"/>
        <pc:sldMkLst>
          <pc:docMk/>
          <pc:sldMk cId="1195345998" sldId="381"/>
        </pc:sldMkLst>
      </pc:sldChg>
      <pc:sldChg chg="modAnim">
        <pc:chgData name="Iulian Ilie-Nemedi" userId="c5ffad915e5e9439" providerId="LiveId" clId="{54B0DBAE-741D-4081-98F7-3207B044E4F1}" dt="2024-02-22T20:29:26.336" v="201"/>
        <pc:sldMkLst>
          <pc:docMk/>
          <pc:sldMk cId="858027333" sldId="382"/>
        </pc:sldMkLst>
      </pc:sldChg>
      <pc:sldChg chg="modSp modAnim">
        <pc:chgData name="Iulian Ilie-Nemedi" userId="c5ffad915e5e9439" providerId="LiveId" clId="{54B0DBAE-741D-4081-98F7-3207B044E4F1}" dt="2024-02-23T05:27:15.770" v="206"/>
        <pc:sldMkLst>
          <pc:docMk/>
          <pc:sldMk cId="3570558659" sldId="384"/>
        </pc:sldMkLst>
      </pc:sldChg>
      <pc:sldChg chg="modAnim">
        <pc:chgData name="Iulian Ilie-Nemedi" userId="c5ffad915e5e9439" providerId="LiveId" clId="{54B0DBAE-741D-4081-98F7-3207B044E4F1}" dt="2024-02-23T05:27:32.481" v="209"/>
        <pc:sldMkLst>
          <pc:docMk/>
          <pc:sldMk cId="4206341791" sldId="385"/>
        </pc:sldMkLst>
      </pc:sldChg>
      <pc:sldChg chg="modAnim">
        <pc:chgData name="Iulian Ilie-Nemedi" userId="c5ffad915e5e9439" providerId="LiveId" clId="{54B0DBAE-741D-4081-98F7-3207B044E4F1}" dt="2024-02-23T05:27:49.263" v="212"/>
        <pc:sldMkLst>
          <pc:docMk/>
          <pc:sldMk cId="563643347" sldId="386"/>
        </pc:sldMkLst>
      </pc:sldChg>
      <pc:sldChg chg="del">
        <pc:chgData name="Iulian Ilie-Nemedi" userId="c5ffad915e5e9439" providerId="LiveId" clId="{54B0DBAE-741D-4081-98F7-3207B044E4F1}" dt="2024-02-23T05:35:41.461" v="550" actId="47"/>
        <pc:sldMkLst>
          <pc:docMk/>
          <pc:sldMk cId="2154098454" sldId="387"/>
        </pc:sldMkLst>
      </pc:sldChg>
      <pc:sldChg chg="modSp mod modAnim">
        <pc:chgData name="Iulian Ilie-Nemedi" userId="c5ffad915e5e9439" providerId="LiveId" clId="{54B0DBAE-741D-4081-98F7-3207B044E4F1}" dt="2024-02-23T12:22:34.595" v="1226" actId="27636"/>
        <pc:sldMkLst>
          <pc:docMk/>
          <pc:sldMk cId="2150967117" sldId="388"/>
        </pc:sldMkLst>
      </pc:sldChg>
      <pc:sldChg chg="addSp modSp mod">
        <pc:chgData name="Iulian Ilie-Nemedi" userId="c5ffad915e5e9439" providerId="LiveId" clId="{54B0DBAE-741D-4081-98F7-3207B044E4F1}" dt="2024-02-23T08:39:39.201" v="982" actId="20577"/>
        <pc:sldMkLst>
          <pc:docMk/>
          <pc:sldMk cId="1020936089" sldId="389"/>
        </pc:sldMkLst>
      </pc:sldChg>
      <pc:sldChg chg="addSp delSp modSp mod modAnim">
        <pc:chgData name="Iulian Ilie-Nemedi" userId="c5ffad915e5e9439" providerId="LiveId" clId="{54B0DBAE-741D-4081-98F7-3207B044E4F1}" dt="2024-02-23T08:54:52.702" v="1222" actId="20577"/>
        <pc:sldMkLst>
          <pc:docMk/>
          <pc:sldMk cId="3531454650" sldId="390"/>
        </pc:sldMkLst>
      </pc:sldChg>
      <pc:sldChg chg="modAnim">
        <pc:chgData name="Iulian Ilie-Nemedi" userId="c5ffad915e5e9439" providerId="LiveId" clId="{54B0DBAE-741D-4081-98F7-3207B044E4F1}" dt="2024-02-23T06:20:24.870" v="594"/>
        <pc:sldMkLst>
          <pc:docMk/>
          <pc:sldMk cId="2420068538" sldId="391"/>
        </pc:sldMkLst>
      </pc:sldChg>
      <pc:sldChg chg="modAnim">
        <pc:chgData name="Iulian Ilie-Nemedi" userId="c5ffad915e5e9439" providerId="LiveId" clId="{54B0DBAE-741D-4081-98F7-3207B044E4F1}" dt="2024-02-23T06:20:43.612" v="598"/>
        <pc:sldMkLst>
          <pc:docMk/>
          <pc:sldMk cId="316646281" sldId="392"/>
        </pc:sldMkLst>
      </pc:sldChg>
      <pc:sldChg chg="modAnim">
        <pc:chgData name="Iulian Ilie-Nemedi" userId="c5ffad915e5e9439" providerId="LiveId" clId="{54B0DBAE-741D-4081-98F7-3207B044E4F1}" dt="2024-02-23T06:22:05.013" v="608"/>
        <pc:sldMkLst>
          <pc:docMk/>
          <pc:sldMk cId="3607318497" sldId="393"/>
        </pc:sldMkLst>
      </pc:sldChg>
      <pc:sldChg chg="modAnim">
        <pc:chgData name="Iulian Ilie-Nemedi" userId="c5ffad915e5e9439" providerId="LiveId" clId="{54B0DBAE-741D-4081-98F7-3207B044E4F1}" dt="2024-02-23T06:22:24.802" v="612"/>
        <pc:sldMkLst>
          <pc:docMk/>
          <pc:sldMk cId="1564915417" sldId="394"/>
        </pc:sldMkLst>
      </pc:sldChg>
      <pc:sldChg chg="modAnim">
        <pc:chgData name="Iulian Ilie-Nemedi" userId="c5ffad915e5e9439" providerId="LiveId" clId="{54B0DBAE-741D-4081-98F7-3207B044E4F1}" dt="2024-02-23T06:22:49.182" v="617"/>
        <pc:sldMkLst>
          <pc:docMk/>
          <pc:sldMk cId="95940091" sldId="395"/>
        </pc:sldMkLst>
      </pc:sldChg>
      <pc:sldChg chg="modAnim">
        <pc:chgData name="Iulian Ilie-Nemedi" userId="c5ffad915e5e9439" providerId="LiveId" clId="{54B0DBAE-741D-4081-98F7-3207B044E4F1}" dt="2024-02-23T06:23:04.242" v="620"/>
        <pc:sldMkLst>
          <pc:docMk/>
          <pc:sldMk cId="4033150946" sldId="396"/>
        </pc:sldMkLst>
      </pc:sldChg>
      <pc:sldChg chg="modAnim">
        <pc:chgData name="Iulian Ilie-Nemedi" userId="c5ffad915e5e9439" providerId="LiveId" clId="{54B0DBAE-741D-4081-98F7-3207B044E4F1}" dt="2024-02-23T06:23:29.246" v="624"/>
        <pc:sldMkLst>
          <pc:docMk/>
          <pc:sldMk cId="1869522374" sldId="397"/>
        </pc:sldMkLst>
      </pc:sldChg>
      <pc:sldChg chg="modAnim">
        <pc:chgData name="Iulian Ilie-Nemedi" userId="c5ffad915e5e9439" providerId="LiveId" clId="{54B0DBAE-741D-4081-98F7-3207B044E4F1}" dt="2024-02-23T06:23:40.412" v="628"/>
        <pc:sldMkLst>
          <pc:docMk/>
          <pc:sldMk cId="1873986237" sldId="398"/>
        </pc:sldMkLst>
      </pc:sldChg>
      <pc:sldChg chg="modAnim">
        <pc:chgData name="Iulian Ilie-Nemedi" userId="c5ffad915e5e9439" providerId="LiveId" clId="{54B0DBAE-741D-4081-98F7-3207B044E4F1}" dt="2024-02-23T06:24:14.668" v="635"/>
        <pc:sldMkLst>
          <pc:docMk/>
          <pc:sldMk cId="3347818032" sldId="399"/>
        </pc:sldMkLst>
      </pc:sldChg>
      <pc:sldChg chg="modAnim">
        <pc:chgData name="Iulian Ilie-Nemedi" userId="c5ffad915e5e9439" providerId="LiveId" clId="{54B0DBAE-741D-4081-98F7-3207B044E4F1}" dt="2024-02-23T06:24:42.640" v="639"/>
        <pc:sldMkLst>
          <pc:docMk/>
          <pc:sldMk cId="2449207551" sldId="400"/>
        </pc:sldMkLst>
      </pc:sldChg>
      <pc:sldChg chg="modAnim">
        <pc:chgData name="Iulian Ilie-Nemedi" userId="c5ffad915e5e9439" providerId="LiveId" clId="{54B0DBAE-741D-4081-98F7-3207B044E4F1}" dt="2024-02-23T06:26:09.866" v="643"/>
        <pc:sldMkLst>
          <pc:docMk/>
          <pc:sldMk cId="2504331690" sldId="401"/>
        </pc:sldMkLst>
      </pc:sldChg>
      <pc:sldChg chg="modAnim">
        <pc:chgData name="Iulian Ilie-Nemedi" userId="c5ffad915e5e9439" providerId="LiveId" clId="{54B0DBAE-741D-4081-98F7-3207B044E4F1}" dt="2024-02-23T06:26:20.724" v="646"/>
        <pc:sldMkLst>
          <pc:docMk/>
          <pc:sldMk cId="1931363109" sldId="402"/>
        </pc:sldMkLst>
      </pc:sldChg>
      <pc:sldChg chg="modAnim">
        <pc:chgData name="Iulian Ilie-Nemedi" userId="c5ffad915e5e9439" providerId="LiveId" clId="{54B0DBAE-741D-4081-98F7-3207B044E4F1}" dt="2024-02-23T06:26:30.036" v="650"/>
        <pc:sldMkLst>
          <pc:docMk/>
          <pc:sldMk cId="2116537994" sldId="403"/>
        </pc:sldMkLst>
      </pc:sldChg>
      <pc:sldChg chg="modAnim">
        <pc:chgData name="Iulian Ilie-Nemedi" userId="c5ffad915e5e9439" providerId="LiveId" clId="{54B0DBAE-741D-4081-98F7-3207B044E4F1}" dt="2024-02-23T06:26:40.141" v="653"/>
        <pc:sldMkLst>
          <pc:docMk/>
          <pc:sldMk cId="2430132584" sldId="404"/>
        </pc:sldMkLst>
      </pc:sldChg>
      <pc:sldChg chg="modAnim">
        <pc:chgData name="Iulian Ilie-Nemedi" userId="c5ffad915e5e9439" providerId="LiveId" clId="{54B0DBAE-741D-4081-98F7-3207B044E4F1}" dt="2024-02-23T06:26:54.005" v="657"/>
        <pc:sldMkLst>
          <pc:docMk/>
          <pc:sldMk cId="789239452" sldId="405"/>
        </pc:sldMkLst>
      </pc:sldChg>
      <pc:sldChg chg="modAnim">
        <pc:chgData name="Iulian Ilie-Nemedi" userId="c5ffad915e5e9439" providerId="LiveId" clId="{54B0DBAE-741D-4081-98F7-3207B044E4F1}" dt="2024-02-23T08:56:49.487" v="1224"/>
        <pc:sldMkLst>
          <pc:docMk/>
          <pc:sldMk cId="1247477037" sldId="406"/>
        </pc:sldMkLst>
      </pc:sldChg>
      <pc:sldChg chg="modAnim">
        <pc:chgData name="Iulian Ilie-Nemedi" userId="c5ffad915e5e9439" providerId="LiveId" clId="{54B0DBAE-741D-4081-98F7-3207B044E4F1}" dt="2024-02-23T06:27:21.511" v="664"/>
        <pc:sldMkLst>
          <pc:docMk/>
          <pc:sldMk cId="1833544389" sldId="407"/>
        </pc:sldMkLst>
      </pc:sldChg>
      <pc:sldChg chg="modAnim">
        <pc:chgData name="Iulian Ilie-Nemedi" userId="c5ffad915e5e9439" providerId="LiveId" clId="{54B0DBAE-741D-4081-98F7-3207B044E4F1}" dt="2024-02-23T06:27:41.049" v="667"/>
        <pc:sldMkLst>
          <pc:docMk/>
          <pc:sldMk cId="1536667891" sldId="408"/>
        </pc:sldMkLst>
      </pc:sldChg>
      <pc:sldChg chg="modAnim">
        <pc:chgData name="Iulian Ilie-Nemedi" userId="c5ffad915e5e9439" providerId="LiveId" clId="{54B0DBAE-741D-4081-98F7-3207B044E4F1}" dt="2024-02-23T06:27:45.837" v="668"/>
        <pc:sldMkLst>
          <pc:docMk/>
          <pc:sldMk cId="133895756" sldId="409"/>
        </pc:sldMkLst>
      </pc:sldChg>
      <pc:sldChg chg="modAnim">
        <pc:chgData name="Iulian Ilie-Nemedi" userId="c5ffad915e5e9439" providerId="LiveId" clId="{54B0DBAE-741D-4081-98F7-3207B044E4F1}" dt="2024-02-23T06:27:52.088" v="670"/>
        <pc:sldMkLst>
          <pc:docMk/>
          <pc:sldMk cId="3760096764" sldId="410"/>
        </pc:sldMkLst>
      </pc:sldChg>
      <pc:sldChg chg="modAnim">
        <pc:chgData name="Iulian Ilie-Nemedi" userId="c5ffad915e5e9439" providerId="LiveId" clId="{54B0DBAE-741D-4081-98F7-3207B044E4F1}" dt="2024-02-23T06:28:20.740" v="673"/>
        <pc:sldMkLst>
          <pc:docMk/>
          <pc:sldMk cId="2169282182" sldId="411"/>
        </pc:sldMkLst>
      </pc:sldChg>
      <pc:sldChg chg="modAnim">
        <pc:chgData name="Iulian Ilie-Nemedi" userId="c5ffad915e5e9439" providerId="LiveId" clId="{54B0DBAE-741D-4081-98F7-3207B044E4F1}" dt="2024-02-23T06:28:33.183" v="676"/>
        <pc:sldMkLst>
          <pc:docMk/>
          <pc:sldMk cId="1349551366" sldId="412"/>
        </pc:sldMkLst>
      </pc:sldChg>
      <pc:sldChg chg="modAnim">
        <pc:chgData name="Iulian Ilie-Nemedi" userId="c5ffad915e5e9439" providerId="LiveId" clId="{54B0DBAE-741D-4081-98F7-3207B044E4F1}" dt="2024-02-23T06:28:54.152" v="682"/>
        <pc:sldMkLst>
          <pc:docMk/>
          <pc:sldMk cId="937232615" sldId="413"/>
        </pc:sldMkLst>
      </pc:sldChg>
      <pc:sldChg chg="addSp modSp mod modAnim">
        <pc:chgData name="Iulian Ilie-Nemedi" userId="c5ffad915e5e9439" providerId="LiveId" clId="{54B0DBAE-741D-4081-98F7-3207B044E4F1}" dt="2024-03-01T07:20:09.699" v="1238" actId="1076"/>
        <pc:sldMkLst>
          <pc:docMk/>
          <pc:sldMk cId="1203402387" sldId="414"/>
        </pc:sldMkLst>
      </pc:sldChg>
      <pc:sldChg chg="modAnim">
        <pc:chgData name="Iulian Ilie-Nemedi" userId="c5ffad915e5e9439" providerId="LiveId" clId="{54B0DBAE-741D-4081-98F7-3207B044E4F1}" dt="2024-02-23T06:29:05.207" v="684"/>
        <pc:sldMkLst>
          <pc:docMk/>
          <pc:sldMk cId="3611024321" sldId="415"/>
        </pc:sldMkLst>
      </pc:sldChg>
      <pc:sldChg chg="modAnim">
        <pc:chgData name="Iulian Ilie-Nemedi" userId="c5ffad915e5e9439" providerId="LiveId" clId="{54B0DBAE-741D-4081-98F7-3207B044E4F1}" dt="2024-02-23T06:29:23.834" v="689"/>
        <pc:sldMkLst>
          <pc:docMk/>
          <pc:sldMk cId="1717328865" sldId="416"/>
        </pc:sldMkLst>
      </pc:sldChg>
      <pc:sldChg chg="modAnim">
        <pc:chgData name="Iulian Ilie-Nemedi" userId="c5ffad915e5e9439" providerId="LiveId" clId="{54B0DBAE-741D-4081-98F7-3207B044E4F1}" dt="2024-02-23T06:30:25.276" v="694"/>
        <pc:sldMkLst>
          <pc:docMk/>
          <pc:sldMk cId="1486864300" sldId="418"/>
        </pc:sldMkLst>
      </pc:sldChg>
      <pc:sldChg chg="modAnim">
        <pc:chgData name="Iulian Ilie-Nemedi" userId="c5ffad915e5e9439" providerId="LiveId" clId="{54B0DBAE-741D-4081-98F7-3207B044E4F1}" dt="2024-02-23T06:31:07.948" v="698"/>
        <pc:sldMkLst>
          <pc:docMk/>
          <pc:sldMk cId="1577948123" sldId="419"/>
        </pc:sldMkLst>
      </pc:sldChg>
      <pc:sldChg chg="modAnim">
        <pc:chgData name="Iulian Ilie-Nemedi" userId="c5ffad915e5e9439" providerId="LiveId" clId="{54B0DBAE-741D-4081-98F7-3207B044E4F1}" dt="2024-02-23T06:31:31.502" v="700"/>
        <pc:sldMkLst>
          <pc:docMk/>
          <pc:sldMk cId="4019276142" sldId="420"/>
        </pc:sldMkLst>
      </pc:sldChg>
      <pc:sldChg chg="modAnim">
        <pc:chgData name="Iulian Ilie-Nemedi" userId="c5ffad915e5e9439" providerId="LiveId" clId="{54B0DBAE-741D-4081-98F7-3207B044E4F1}" dt="2024-02-23T06:31:54.382" v="703"/>
        <pc:sldMkLst>
          <pc:docMk/>
          <pc:sldMk cId="4282246650" sldId="421"/>
        </pc:sldMkLst>
      </pc:sldChg>
      <pc:sldChg chg="modAnim">
        <pc:chgData name="Iulian Ilie-Nemedi" userId="c5ffad915e5e9439" providerId="LiveId" clId="{54B0DBAE-741D-4081-98F7-3207B044E4F1}" dt="2024-02-23T06:32:15.992" v="707"/>
        <pc:sldMkLst>
          <pc:docMk/>
          <pc:sldMk cId="2906860288" sldId="422"/>
        </pc:sldMkLst>
      </pc:sldChg>
      <pc:sldChg chg="modAnim">
        <pc:chgData name="Iulian Ilie-Nemedi" userId="c5ffad915e5e9439" providerId="LiveId" clId="{54B0DBAE-741D-4081-98F7-3207B044E4F1}" dt="2024-02-23T06:32:32.296" v="711"/>
        <pc:sldMkLst>
          <pc:docMk/>
          <pc:sldMk cId="3501070911" sldId="423"/>
        </pc:sldMkLst>
      </pc:sldChg>
      <pc:sldChg chg="modAnim">
        <pc:chgData name="Iulian Ilie-Nemedi" userId="c5ffad915e5e9439" providerId="LiveId" clId="{54B0DBAE-741D-4081-98F7-3207B044E4F1}" dt="2024-02-23T06:32:36.966" v="713"/>
        <pc:sldMkLst>
          <pc:docMk/>
          <pc:sldMk cId="716316507" sldId="424"/>
        </pc:sldMkLst>
      </pc:sldChg>
      <pc:sldChg chg="modAnim">
        <pc:chgData name="Iulian Ilie-Nemedi" userId="c5ffad915e5e9439" providerId="LiveId" clId="{54B0DBAE-741D-4081-98F7-3207B044E4F1}" dt="2024-02-23T06:33:00.828" v="715"/>
        <pc:sldMkLst>
          <pc:docMk/>
          <pc:sldMk cId="3723557310" sldId="425"/>
        </pc:sldMkLst>
      </pc:sldChg>
      <pc:sldChg chg="modAnim">
        <pc:chgData name="Iulian Ilie-Nemedi" userId="c5ffad915e5e9439" providerId="LiveId" clId="{54B0DBAE-741D-4081-98F7-3207B044E4F1}" dt="2024-02-23T06:33:21.055" v="718"/>
        <pc:sldMkLst>
          <pc:docMk/>
          <pc:sldMk cId="884844249" sldId="427"/>
        </pc:sldMkLst>
      </pc:sldChg>
      <pc:sldChg chg="add">
        <pc:chgData name="Iulian Ilie-Nemedi" userId="c5ffad915e5e9439" providerId="LiveId" clId="{54B0DBAE-741D-4081-98F7-3207B044E4F1}" dt="2024-02-22T19:05:08.301" v="0"/>
        <pc:sldMkLst>
          <pc:docMk/>
          <pc:sldMk cId="1004690671" sldId="428"/>
        </pc:sldMkLst>
      </pc:sldChg>
      <pc:sldChg chg="addSp delSp modSp add mod modAnim">
        <pc:chgData name="Iulian Ilie-Nemedi" userId="c5ffad915e5e9439" providerId="LiveId" clId="{54B0DBAE-741D-4081-98F7-3207B044E4F1}" dt="2024-02-23T08:47:50.240" v="1068" actId="108"/>
        <pc:sldMkLst>
          <pc:docMk/>
          <pc:sldMk cId="3595492303" sldId="429"/>
        </pc:sldMkLst>
      </pc:sldChg>
    </pc:docChg>
  </pc:docChgLst>
  <pc:docChgLst>
    <pc:chgData name="Iulian Ilie-Nemedi" userId="c5ffad915e5e9439" providerId="LiveId" clId="{6B3A6F19-03B1-49EA-AAB9-116C50656264}"/>
    <pc:docChg chg="undo custSel modSld">
      <pc:chgData name="Iulian Ilie-Nemedi" userId="c5ffad915e5e9439" providerId="LiveId" clId="{6B3A6F19-03B1-49EA-AAB9-116C50656264}" dt="2023-12-13T10:46:00.310" v="28" actId="13822"/>
      <pc:docMkLst>
        <pc:docMk/>
      </pc:docMkLst>
      <pc:sldChg chg="modSp mod">
        <pc:chgData name="Iulian Ilie-Nemedi" userId="c5ffad915e5e9439" providerId="LiveId" clId="{6B3A6F19-03B1-49EA-AAB9-116C50656264}" dt="2023-12-13T10:46:00.310" v="28" actId="13822"/>
        <pc:sldMkLst>
          <pc:docMk/>
          <pc:sldMk cId="1195345998" sldId="381"/>
        </pc:sldMkLst>
      </pc:sldChg>
    </pc:docChg>
  </pc:docChgLst>
  <pc:docChgLst>
    <pc:chgData name="Iulian Ilie-Nemedi" userId="c5ffad915e5e9439" providerId="LiveId" clId="{FCF78EEB-EFDA-4CE4-9F9D-2290C6CDF981}"/>
    <pc:docChg chg="undo custSel addSld modSld">
      <pc:chgData name="Iulian Ilie-Nemedi" userId="c5ffad915e5e9439" providerId="LiveId" clId="{FCF78EEB-EFDA-4CE4-9F9D-2290C6CDF981}" dt="2025-03-03T17:40:18.122" v="146"/>
      <pc:docMkLst>
        <pc:docMk/>
      </pc:docMkLst>
      <pc:sldChg chg="modSp mod">
        <pc:chgData name="Iulian Ilie-Nemedi" userId="c5ffad915e5e9439" providerId="LiveId" clId="{FCF78EEB-EFDA-4CE4-9F9D-2290C6CDF981}" dt="2025-02-21T12:48:35.526" v="4" actId="14861"/>
        <pc:sldMkLst>
          <pc:docMk/>
          <pc:sldMk cId="1475892669" sldId="369"/>
        </pc:sldMkLst>
        <pc:graphicFrameChg chg="mod modGraphic">
          <ac:chgData name="Iulian Ilie-Nemedi" userId="c5ffad915e5e9439" providerId="LiveId" clId="{FCF78EEB-EFDA-4CE4-9F9D-2290C6CDF981}" dt="2025-02-21T12:48:35.526" v="4" actId="14861"/>
          <ac:graphicFrameMkLst>
            <pc:docMk/>
            <pc:sldMk cId="1475892669" sldId="369"/>
            <ac:graphicFrameMk id="3" creationId="{7B07623E-DE5D-09B9-54EB-67EE02A5AD92}"/>
          </ac:graphicFrameMkLst>
        </pc:graphicFrameChg>
      </pc:sldChg>
      <pc:sldChg chg="addSp delSp modSp modAnim">
        <pc:chgData name="Iulian Ilie-Nemedi" userId="c5ffad915e5e9439" providerId="LiveId" clId="{FCF78EEB-EFDA-4CE4-9F9D-2290C6CDF981}" dt="2025-02-22T11:25:55.468" v="40"/>
        <pc:sldMkLst>
          <pc:docMk/>
          <pc:sldMk cId="216566818" sldId="380"/>
        </pc:sldMkLst>
        <pc:picChg chg="add mod">
          <ac:chgData name="Iulian Ilie-Nemedi" userId="c5ffad915e5e9439" providerId="LiveId" clId="{FCF78EEB-EFDA-4CE4-9F9D-2290C6CDF981}" dt="2025-02-22T11:22:39.956" v="23" actId="1076"/>
          <ac:picMkLst>
            <pc:docMk/>
            <pc:sldMk cId="216566818" sldId="380"/>
            <ac:picMk id="1026" creationId="{3402298F-6A9B-CF32-CEE6-602966172145}"/>
          </ac:picMkLst>
        </pc:picChg>
      </pc:sldChg>
      <pc:sldChg chg="addSp modSp mod">
        <pc:chgData name="Iulian Ilie-Nemedi" userId="c5ffad915e5e9439" providerId="LiveId" clId="{FCF78EEB-EFDA-4CE4-9F9D-2290C6CDF981}" dt="2025-02-22T11:24:59.682" v="37" actId="14861"/>
        <pc:sldMkLst>
          <pc:docMk/>
          <pc:sldMk cId="1195345998" sldId="381"/>
        </pc:sldMkLst>
        <pc:spChg chg="mod">
          <ac:chgData name="Iulian Ilie-Nemedi" userId="c5ffad915e5e9439" providerId="LiveId" clId="{FCF78EEB-EFDA-4CE4-9F9D-2290C6CDF981}" dt="2025-02-22T11:24:10.448" v="34" actId="13822"/>
          <ac:spMkLst>
            <pc:docMk/>
            <pc:sldMk cId="1195345998" sldId="381"/>
            <ac:spMk id="6" creationId="{B3282C9B-5DB4-F78B-ACC4-A549E2C602F0}"/>
          </ac:spMkLst>
        </pc:spChg>
        <pc:spChg chg="mod">
          <ac:chgData name="Iulian Ilie-Nemedi" userId="c5ffad915e5e9439" providerId="LiveId" clId="{FCF78EEB-EFDA-4CE4-9F9D-2290C6CDF981}" dt="2025-02-22T11:24:35.850" v="35" actId="13822"/>
          <ac:spMkLst>
            <pc:docMk/>
            <pc:sldMk cId="1195345998" sldId="381"/>
            <ac:spMk id="7" creationId="{C13A62EE-68AB-CC5A-56EB-04BB343AFC20}"/>
          </ac:spMkLst>
        </pc:spChg>
        <pc:spChg chg="mod">
          <ac:chgData name="Iulian Ilie-Nemedi" userId="c5ffad915e5e9439" providerId="LiveId" clId="{FCF78EEB-EFDA-4CE4-9F9D-2290C6CDF981}" dt="2025-02-22T11:23:29.355" v="26" actId="14861"/>
          <ac:spMkLst>
            <pc:docMk/>
            <pc:sldMk cId="1195345998" sldId="381"/>
            <ac:spMk id="9" creationId="{C699B085-5098-E7D9-6D04-67C11B7322EB}"/>
          </ac:spMkLst>
        </pc:spChg>
        <pc:spChg chg="mod">
          <ac:chgData name="Iulian Ilie-Nemedi" userId="c5ffad915e5e9439" providerId="LiveId" clId="{FCF78EEB-EFDA-4CE4-9F9D-2290C6CDF981}" dt="2025-02-22T11:24:59.682" v="37" actId="14861"/>
          <ac:spMkLst>
            <pc:docMk/>
            <pc:sldMk cId="1195345998" sldId="381"/>
            <ac:spMk id="12" creationId="{02C84958-1A05-9CF6-ED1A-11FE6B0F8ABC}"/>
          </ac:spMkLst>
        </pc:spChg>
        <pc:spChg chg="mod">
          <ac:chgData name="Iulian Ilie-Nemedi" userId="c5ffad915e5e9439" providerId="LiveId" clId="{FCF78EEB-EFDA-4CE4-9F9D-2290C6CDF981}" dt="2025-02-22T11:24:59.682" v="37" actId="14861"/>
          <ac:spMkLst>
            <pc:docMk/>
            <pc:sldMk cId="1195345998" sldId="381"/>
            <ac:spMk id="14" creationId="{4A6B79A0-517B-21FC-FEB4-7F9A16F54362}"/>
          </ac:spMkLst>
        </pc:spChg>
        <pc:spChg chg="mod">
          <ac:chgData name="Iulian Ilie-Nemedi" userId="c5ffad915e5e9439" providerId="LiveId" clId="{FCF78EEB-EFDA-4CE4-9F9D-2290C6CDF981}" dt="2025-02-22T11:24:59.682" v="37" actId="14861"/>
          <ac:spMkLst>
            <pc:docMk/>
            <pc:sldMk cId="1195345998" sldId="381"/>
            <ac:spMk id="15" creationId="{4FDFA80F-8CE9-B867-B23D-BCACC399041B}"/>
          </ac:spMkLst>
        </pc:spChg>
        <pc:spChg chg="mod">
          <ac:chgData name="Iulian Ilie-Nemedi" userId="c5ffad915e5e9439" providerId="LiveId" clId="{FCF78EEB-EFDA-4CE4-9F9D-2290C6CDF981}" dt="2025-02-22T11:23:29.355" v="26" actId="14861"/>
          <ac:spMkLst>
            <pc:docMk/>
            <pc:sldMk cId="1195345998" sldId="381"/>
            <ac:spMk id="19" creationId="{E339A5EC-D0F0-695B-315A-A5FD078841C6}"/>
          </ac:spMkLst>
        </pc:spChg>
        <pc:spChg chg="mod">
          <ac:chgData name="Iulian Ilie-Nemedi" userId="c5ffad915e5e9439" providerId="LiveId" clId="{FCF78EEB-EFDA-4CE4-9F9D-2290C6CDF981}" dt="2025-02-22T11:24:59.682" v="37" actId="14861"/>
          <ac:spMkLst>
            <pc:docMk/>
            <pc:sldMk cId="1195345998" sldId="381"/>
            <ac:spMk id="21" creationId="{391DF79B-051F-13CE-38ED-FD990759FE6A}"/>
          </ac:spMkLst>
        </pc:spChg>
        <pc:spChg chg="mod">
          <ac:chgData name="Iulian Ilie-Nemedi" userId="c5ffad915e5e9439" providerId="LiveId" clId="{FCF78EEB-EFDA-4CE4-9F9D-2290C6CDF981}" dt="2025-02-22T11:23:51.312" v="30" actId="14861"/>
          <ac:spMkLst>
            <pc:docMk/>
            <pc:sldMk cId="1195345998" sldId="381"/>
            <ac:spMk id="22" creationId="{7C69B54E-2D1E-FD03-D901-44CB78D35B91}"/>
          </ac:spMkLst>
        </pc:spChg>
        <pc:spChg chg="mod">
          <ac:chgData name="Iulian Ilie-Nemedi" userId="c5ffad915e5e9439" providerId="LiveId" clId="{FCF78EEB-EFDA-4CE4-9F9D-2290C6CDF981}" dt="2025-02-22T11:23:51.312" v="30" actId="14861"/>
          <ac:spMkLst>
            <pc:docMk/>
            <pc:sldMk cId="1195345998" sldId="381"/>
            <ac:spMk id="23" creationId="{8952B0E7-49CB-F21E-D60F-C53C98400E8B}"/>
          </ac:spMkLst>
        </pc:spChg>
        <pc:spChg chg="mod">
          <ac:chgData name="Iulian Ilie-Nemedi" userId="c5ffad915e5e9439" providerId="LiveId" clId="{FCF78EEB-EFDA-4CE4-9F9D-2290C6CDF981}" dt="2025-02-22T11:24:59.682" v="37" actId="14861"/>
          <ac:spMkLst>
            <pc:docMk/>
            <pc:sldMk cId="1195345998" sldId="381"/>
            <ac:spMk id="24" creationId="{AEF793DD-F736-CCFC-BA92-740F7E2F08BB}"/>
          </ac:spMkLst>
        </pc:spChg>
        <pc:spChg chg="mod">
          <ac:chgData name="Iulian Ilie-Nemedi" userId="c5ffad915e5e9439" providerId="LiveId" clId="{FCF78EEB-EFDA-4CE4-9F9D-2290C6CDF981}" dt="2025-02-22T11:24:59.682" v="37" actId="14861"/>
          <ac:spMkLst>
            <pc:docMk/>
            <pc:sldMk cId="1195345998" sldId="381"/>
            <ac:spMk id="25" creationId="{75D672DA-715A-3A79-C5AE-7030A90E1293}"/>
          </ac:spMkLst>
        </pc:spChg>
        <pc:spChg chg="mod">
          <ac:chgData name="Iulian Ilie-Nemedi" userId="c5ffad915e5e9439" providerId="LiveId" clId="{FCF78EEB-EFDA-4CE4-9F9D-2290C6CDF981}" dt="2025-02-22T11:24:59.682" v="37" actId="14861"/>
          <ac:spMkLst>
            <pc:docMk/>
            <pc:sldMk cId="1195345998" sldId="381"/>
            <ac:spMk id="28" creationId="{058EE8BF-A3BA-4780-3BD2-E95BCBDF2224}"/>
          </ac:spMkLst>
        </pc:spChg>
        <pc:spChg chg="mod">
          <ac:chgData name="Iulian Ilie-Nemedi" userId="c5ffad915e5e9439" providerId="LiveId" clId="{FCF78EEB-EFDA-4CE4-9F9D-2290C6CDF981}" dt="2025-02-22T11:23:41.084" v="28" actId="14861"/>
          <ac:spMkLst>
            <pc:docMk/>
            <pc:sldMk cId="1195345998" sldId="381"/>
            <ac:spMk id="32" creationId="{6D027385-3A3C-9BDF-3EC3-65AFEF2DB4E8}"/>
          </ac:spMkLst>
        </pc:spChg>
        <pc:spChg chg="mod">
          <ac:chgData name="Iulian Ilie-Nemedi" userId="c5ffad915e5e9439" providerId="LiveId" clId="{FCF78EEB-EFDA-4CE4-9F9D-2290C6CDF981}" dt="2025-02-22T11:23:41.084" v="28" actId="14861"/>
          <ac:spMkLst>
            <pc:docMk/>
            <pc:sldMk cId="1195345998" sldId="381"/>
            <ac:spMk id="33" creationId="{BA3AE0DB-F114-7E67-C480-D936DF77B340}"/>
          </ac:spMkLst>
        </pc:spChg>
        <pc:spChg chg="mod">
          <ac:chgData name="Iulian Ilie-Nemedi" userId="c5ffad915e5e9439" providerId="LiveId" clId="{FCF78EEB-EFDA-4CE4-9F9D-2290C6CDF981}" dt="2025-02-22T11:24:59.682" v="37" actId="14861"/>
          <ac:spMkLst>
            <pc:docMk/>
            <pc:sldMk cId="1195345998" sldId="381"/>
            <ac:spMk id="38" creationId="{E1CACFAE-E5A3-3CE6-3CF8-E13E68D11C28}"/>
          </ac:spMkLst>
        </pc:spChg>
        <pc:spChg chg="mod">
          <ac:chgData name="Iulian Ilie-Nemedi" userId="c5ffad915e5e9439" providerId="LiveId" clId="{FCF78EEB-EFDA-4CE4-9F9D-2290C6CDF981}" dt="2025-02-22T11:24:59.682" v="37" actId="14861"/>
          <ac:spMkLst>
            <pc:docMk/>
            <pc:sldMk cId="1195345998" sldId="381"/>
            <ac:spMk id="40" creationId="{E292E9DD-831D-E289-00E1-74021D42AAFA}"/>
          </ac:spMkLst>
        </pc:spChg>
        <pc:spChg chg="mod">
          <ac:chgData name="Iulian Ilie-Nemedi" userId="c5ffad915e5e9439" providerId="LiveId" clId="{FCF78EEB-EFDA-4CE4-9F9D-2290C6CDF981}" dt="2025-02-22T11:24:59.682" v="37" actId="14861"/>
          <ac:spMkLst>
            <pc:docMk/>
            <pc:sldMk cId="1195345998" sldId="381"/>
            <ac:spMk id="41" creationId="{F8FA63EE-99C6-1D16-5B12-4CA46AAC503A}"/>
          </ac:spMkLst>
        </pc:spChg>
        <pc:picChg chg="add mod">
          <ac:chgData name="Iulian Ilie-Nemedi" userId="c5ffad915e5e9439" providerId="LiveId" clId="{FCF78EEB-EFDA-4CE4-9F9D-2290C6CDF981}" dt="2025-02-21T12:52:05.709" v="14" actId="167"/>
          <ac:picMkLst>
            <pc:docMk/>
            <pc:sldMk cId="1195345998" sldId="381"/>
            <ac:picMk id="2050" creationId="{43BEB480-5D54-8791-A458-E381741830E5}"/>
          </ac:picMkLst>
        </pc:picChg>
      </pc:sldChg>
      <pc:sldChg chg="addSp modSp">
        <pc:chgData name="Iulian Ilie-Nemedi" userId="c5ffad915e5e9439" providerId="LiveId" clId="{FCF78EEB-EFDA-4CE4-9F9D-2290C6CDF981}" dt="2025-02-21T12:51:01.633" v="9"/>
        <pc:sldMkLst>
          <pc:docMk/>
          <pc:sldMk cId="3531454650" sldId="390"/>
        </pc:sldMkLst>
        <pc:picChg chg="add mod">
          <ac:chgData name="Iulian Ilie-Nemedi" userId="c5ffad915e5e9439" providerId="LiveId" clId="{FCF78EEB-EFDA-4CE4-9F9D-2290C6CDF981}" dt="2025-02-21T12:51:01.633" v="9"/>
          <ac:picMkLst>
            <pc:docMk/>
            <pc:sldMk cId="3531454650" sldId="390"/>
            <ac:picMk id="1026" creationId="{F7856A33-0A63-4711-D27D-E8DE584FBEB0}"/>
          </ac:picMkLst>
        </pc:picChg>
      </pc:sldChg>
      <pc:sldChg chg="modSp">
        <pc:chgData name="Iulian Ilie-Nemedi" userId="c5ffad915e5e9439" providerId="LiveId" clId="{FCF78EEB-EFDA-4CE4-9F9D-2290C6CDF981}" dt="2025-02-22T11:27:58.229" v="44" actId="1440"/>
        <pc:sldMkLst>
          <pc:docMk/>
          <pc:sldMk cId="1869522374" sldId="397"/>
        </pc:sldMkLst>
        <pc:picChg chg="mod">
          <ac:chgData name="Iulian Ilie-Nemedi" userId="c5ffad915e5e9439" providerId="LiveId" clId="{FCF78EEB-EFDA-4CE4-9F9D-2290C6CDF981}" dt="2025-02-22T11:27:58.229" v="44" actId="1440"/>
          <ac:picMkLst>
            <pc:docMk/>
            <pc:sldMk cId="1869522374" sldId="397"/>
            <ac:picMk id="14338" creationId="{EF0F17DE-2433-C0C4-8AF2-189C7A653E7C}"/>
          </ac:picMkLst>
        </pc:picChg>
      </pc:sldChg>
      <pc:sldChg chg="modSp">
        <pc:chgData name="Iulian Ilie-Nemedi" userId="c5ffad915e5e9439" providerId="LiveId" clId="{FCF78EEB-EFDA-4CE4-9F9D-2290C6CDF981}" dt="2025-02-24T09:28:02.502" v="61" actId="20577"/>
        <pc:sldMkLst>
          <pc:docMk/>
          <pc:sldMk cId="3347818032" sldId="399"/>
        </pc:sldMkLst>
        <pc:spChg chg="mod">
          <ac:chgData name="Iulian Ilie-Nemedi" userId="c5ffad915e5e9439" providerId="LiveId" clId="{FCF78EEB-EFDA-4CE4-9F9D-2290C6CDF981}" dt="2025-02-24T09:28:02.502" v="61" actId="20577"/>
          <ac:spMkLst>
            <pc:docMk/>
            <pc:sldMk cId="3347818032" sldId="399"/>
            <ac:spMk id="5" creationId="{A4039674-DCED-040F-64E0-F8BD413CADB1}"/>
          </ac:spMkLst>
        </pc:spChg>
      </pc:sldChg>
      <pc:sldChg chg="addSp modSp mod">
        <pc:chgData name="Iulian Ilie-Nemedi" userId="c5ffad915e5e9439" providerId="LiveId" clId="{FCF78EEB-EFDA-4CE4-9F9D-2290C6CDF981}" dt="2025-03-03T17:36:58.124" v="112" actId="20577"/>
        <pc:sldMkLst>
          <pc:docMk/>
          <pc:sldMk cId="1486864300" sldId="418"/>
        </pc:sldMkLst>
        <pc:spChg chg="add mod">
          <ac:chgData name="Iulian Ilie-Nemedi" userId="c5ffad915e5e9439" providerId="LiveId" clId="{FCF78EEB-EFDA-4CE4-9F9D-2290C6CDF981}" dt="2025-03-03T17:36:58.124" v="112" actId="20577"/>
          <ac:spMkLst>
            <pc:docMk/>
            <pc:sldMk cId="1486864300" sldId="418"/>
            <ac:spMk id="3" creationId="{8F30440C-F705-12BB-E8A7-953A499E0F78}"/>
          </ac:spMkLst>
        </pc:spChg>
        <pc:picChg chg="add mod">
          <ac:chgData name="Iulian Ilie-Nemedi" userId="c5ffad915e5e9439" providerId="LiveId" clId="{FCF78EEB-EFDA-4CE4-9F9D-2290C6CDF981}" dt="2025-03-03T17:36:06.269" v="65" actId="1076"/>
          <ac:picMkLst>
            <pc:docMk/>
            <pc:sldMk cId="1486864300" sldId="418"/>
            <ac:picMk id="4" creationId="{D7925322-A2E9-B8F1-5314-26ADFD3518D0}"/>
          </ac:picMkLst>
        </pc:picChg>
      </pc:sldChg>
      <pc:sldChg chg="addSp modSp mod">
        <pc:chgData name="Iulian Ilie-Nemedi" userId="c5ffad915e5e9439" providerId="LiveId" clId="{FCF78EEB-EFDA-4CE4-9F9D-2290C6CDF981}" dt="2025-03-03T17:40:18.122" v="146"/>
        <pc:sldMkLst>
          <pc:docMk/>
          <pc:sldMk cId="1577948123" sldId="419"/>
        </pc:sldMkLst>
        <pc:spChg chg="add mod">
          <ac:chgData name="Iulian Ilie-Nemedi" userId="c5ffad915e5e9439" providerId="LiveId" clId="{FCF78EEB-EFDA-4CE4-9F9D-2290C6CDF981}" dt="2025-03-03T17:37:19.764" v="115" actId="1076"/>
          <ac:spMkLst>
            <pc:docMk/>
            <pc:sldMk cId="1577948123" sldId="419"/>
            <ac:spMk id="6" creationId="{A7A214ED-B8D6-B1C8-7692-203F80EC3C22}"/>
          </ac:spMkLst>
        </pc:spChg>
        <pc:spChg chg="add mod">
          <ac:chgData name="Iulian Ilie-Nemedi" userId="c5ffad915e5e9439" providerId="LiveId" clId="{FCF78EEB-EFDA-4CE4-9F9D-2290C6CDF981}" dt="2025-03-03T17:40:18.122" v="146"/>
          <ac:spMkLst>
            <pc:docMk/>
            <pc:sldMk cId="1577948123" sldId="419"/>
            <ac:spMk id="7" creationId="{4B8D0C98-3A3D-82EF-3C04-356C9EDEFBB0}"/>
          </ac:spMkLst>
        </pc:spChg>
        <pc:picChg chg="add mod">
          <ac:chgData name="Iulian Ilie-Nemedi" userId="c5ffad915e5e9439" providerId="LiveId" clId="{FCF78EEB-EFDA-4CE4-9F9D-2290C6CDF981}" dt="2025-03-03T17:40:16.953" v="143" actId="1076"/>
          <ac:picMkLst>
            <pc:docMk/>
            <pc:sldMk cId="1577948123" sldId="419"/>
            <ac:picMk id="8" creationId="{0382FA47-9FB0-C2B1-3FD3-462DC807A709}"/>
          </ac:picMkLst>
        </pc:picChg>
      </pc:sldChg>
      <pc:sldChg chg="addSp modSp">
        <pc:chgData name="Iulian Ilie-Nemedi" userId="c5ffad915e5e9439" providerId="LiveId" clId="{FCF78EEB-EFDA-4CE4-9F9D-2290C6CDF981}" dt="2025-02-22T11:26:45.147" v="42" actId="167"/>
        <pc:sldMkLst>
          <pc:docMk/>
          <pc:sldMk cId="3595492303" sldId="429"/>
        </pc:sldMkLst>
        <pc:picChg chg="add mod">
          <ac:chgData name="Iulian Ilie-Nemedi" userId="c5ffad915e5e9439" providerId="LiveId" clId="{FCF78EEB-EFDA-4CE4-9F9D-2290C6CDF981}" dt="2025-02-22T11:26:45.147" v="42" actId="167"/>
          <ac:picMkLst>
            <pc:docMk/>
            <pc:sldMk cId="3595492303" sldId="429"/>
            <ac:picMk id="6" creationId="{37D4B435-42C8-68EC-9094-F5F7E08604AC}"/>
          </ac:picMkLst>
        </pc:picChg>
      </pc:sldChg>
      <pc:sldChg chg="add">
        <pc:chgData name="Iulian Ilie-Nemedi" userId="c5ffad915e5e9439" providerId="LiveId" clId="{FCF78EEB-EFDA-4CE4-9F9D-2290C6CDF981}" dt="2025-02-24T08:50:38.458" v="45"/>
        <pc:sldMkLst>
          <pc:docMk/>
          <pc:sldMk cId="2992511947" sldId="55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DCC7D9-4B34-4F85-9DAE-2C3C476C1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2724-FF66-4AEC-986C-F1ECF4911B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3208-4D5B-44C4-A045-6495A8B4492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D9D7-F7F2-409A-89D5-542D106E9A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35BE0-0675-46A0-81BD-572D42AE4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1B75-E75A-491C-95D1-D70845B24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776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43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87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54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01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1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57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6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22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41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61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16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37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5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2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59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2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82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7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08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46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9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12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56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177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88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449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22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17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9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38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92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18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24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307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765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42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847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300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0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397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451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95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1232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30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127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182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843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57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166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56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3192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938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389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175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379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13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777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111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449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67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18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93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5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1994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5987168" y="6021954"/>
            <a:ext cx="6204832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12192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7" y="2814638"/>
            <a:ext cx="9144000" cy="2387600"/>
          </a:xfrm>
        </p:spPr>
        <p:txBody>
          <a:bodyPr rIns="365760" anchor="b">
            <a:normAutofit/>
          </a:bodyPr>
          <a:lstStyle>
            <a:lvl1pPr algn="r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7" y="5202238"/>
            <a:ext cx="9144000" cy="899846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1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16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8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1" r:id="rId2"/>
    <p:sldLayoutId id="2147483772" r:id="rId3"/>
    <p:sldLayoutId id="2147483773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DKOoTRZBhNY" TargetMode="External"/><Relationship Id="rId5" Type="http://schemas.openxmlformats.org/officeDocument/2006/relationships/hyperlink" Target="https://youtu.be/AiZMjDZrmzg" TargetMode="Externa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Noțiuni</a:t>
            </a:r>
            <a:r>
              <a:rPr lang="en-US" dirty="0"/>
              <a:t> introductive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02836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DA162-CF55-4AD8-B7A6-B7A2DF5D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 b="24008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E17C-B58E-766D-CF29-F33620684C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31" y="3777247"/>
            <a:ext cx="2674939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14" descr="Feather PNG Vector PSD Clipart with Transparent Background Photo for Free  Download: 1000+ Free Download Vector, Image, PNG, PSD Files">
            <a:extLst>
              <a:ext uri="{FF2B5EF4-FFF2-40B4-BE49-F238E27FC236}">
                <a16:creationId xmlns:a16="http://schemas.microsoft.com/office/drawing/2014/main" id="{F11C43CC-0C75-76F5-7071-22822DD7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5418704"/>
            <a:ext cx="1628853" cy="122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dice.ase.ro/wp-content/themes/twentyeleven-xili/images/dice.png">
            <a:extLst>
              <a:ext uri="{FF2B5EF4-FFF2-40B4-BE49-F238E27FC236}">
                <a16:creationId xmlns:a16="http://schemas.microsoft.com/office/drawing/2014/main" id="{8E06ECE3-5281-3A03-408A-B1450FD3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9975">
            <a:off x="6614994" y="2055588"/>
            <a:ext cx="1657870" cy="132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5">
            <a:extLst>
              <a:ext uri="{FF2B5EF4-FFF2-40B4-BE49-F238E27FC236}">
                <a16:creationId xmlns:a16="http://schemas.microsoft.com/office/drawing/2014/main" id="{254E740E-778F-0C9D-A62C-5DABA4B2935A}"/>
              </a:ext>
            </a:extLst>
          </p:cNvPr>
          <p:cNvSpPr txBox="1">
            <a:spLocks/>
          </p:cNvSpPr>
          <p:nvPr/>
        </p:nvSpPr>
        <p:spPr>
          <a:xfrm>
            <a:off x="3263771" y="6356652"/>
            <a:ext cx="9144000" cy="501348"/>
          </a:xfrm>
          <a:prstGeom prst="rect">
            <a:avLst/>
          </a:prstGeom>
        </p:spPr>
        <p:txBody>
          <a:bodyPr vert="horz" lIns="91440" tIns="45720" rIns="36576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Iulian Ilie-</a:t>
            </a:r>
            <a:r>
              <a:rPr lang="en-US" dirty="0" err="1"/>
              <a:t>Némedi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563B6F-0D7B-D978-250F-930DF98637B0}"/>
              </a:ext>
            </a:extLst>
          </p:cNvPr>
          <p:cNvSpPr/>
          <p:nvPr/>
        </p:nvSpPr>
        <p:spPr>
          <a:xfrm rot="19159443">
            <a:off x="175079" y="1313747"/>
            <a:ext cx="46462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Academia de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Studii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Economice</a:t>
            </a:r>
            <a:endParaRPr lang="en-US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Topologia</a:t>
            </a:r>
            <a:r>
              <a:rPr lang="en-US" dirty="0"/>
              <a:t> </a:t>
            </a:r>
            <a:r>
              <a:rPr lang="en-US" dirty="0" err="1"/>
              <a:t>unei</a:t>
            </a:r>
            <a:br>
              <a:rPr lang="en-US" dirty="0"/>
            </a:br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2C762-A4EC-A460-15D3-2922C01E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63" y="1865014"/>
            <a:ext cx="11353800" cy="4899947"/>
          </a:xfrm>
        </p:spPr>
        <p:txBody>
          <a:bodyPr>
            <a:normAutofit/>
          </a:bodyPr>
          <a:lstStyle/>
          <a:p>
            <a:r>
              <a:rPr lang="en-US" sz="3400" dirty="0" err="1"/>
              <a:t>Topologia</a:t>
            </a:r>
            <a:r>
              <a:rPr lang="en-US" sz="3400" dirty="0"/>
              <a:t> </a:t>
            </a:r>
            <a:r>
              <a:rPr lang="en-US" sz="3400" dirty="0" err="1"/>
              <a:t>unei</a:t>
            </a:r>
            <a:r>
              <a:rPr lang="en-US" sz="3400" dirty="0"/>
              <a:t> </a:t>
            </a:r>
            <a:r>
              <a:rPr lang="en-US" sz="3400" dirty="0" err="1"/>
              <a:t>rețele</a:t>
            </a:r>
            <a:r>
              <a:rPr lang="en-US" sz="3400" dirty="0"/>
              <a:t> poate fi </a:t>
            </a:r>
            <a:r>
              <a:rPr lang="en-US" sz="3400" dirty="0" err="1"/>
              <a:t>considerată</a:t>
            </a:r>
            <a:r>
              <a:rPr lang="en-US" sz="3400" dirty="0"/>
              <a:t> din </a:t>
            </a:r>
            <a:r>
              <a:rPr lang="en-US" sz="3400" dirty="0" err="1"/>
              <a:t>două</a:t>
            </a:r>
            <a:r>
              <a:rPr lang="en-US" sz="3400" dirty="0"/>
              <a:t> perspective:</a:t>
            </a:r>
          </a:p>
          <a:p>
            <a:pPr lvl="1"/>
            <a:r>
              <a:rPr lang="en-US" dirty="0" err="1"/>
              <a:t>Topologia</a:t>
            </a:r>
            <a:r>
              <a:rPr lang="en-US" dirty="0"/>
              <a:t> </a:t>
            </a:r>
            <a:r>
              <a:rPr lang="en-US" dirty="0" err="1"/>
              <a:t>fizică</a:t>
            </a:r>
            <a:r>
              <a:rPr lang="en-US" dirty="0"/>
              <a:t> – cum sunt </a:t>
            </a:r>
            <a:r>
              <a:rPr lang="en-US" dirty="0" err="1"/>
              <a:t>conectate</a:t>
            </a:r>
            <a:r>
              <a:rPr lang="en-US" dirty="0"/>
              <a:t> </a:t>
            </a:r>
            <a:r>
              <a:rPr lang="en-US" dirty="0" err="1"/>
              <a:t>fizic</a:t>
            </a:r>
            <a:r>
              <a:rPr lang="en-US" dirty="0"/>
              <a:t> </a:t>
            </a:r>
            <a:r>
              <a:rPr lang="en-US" dirty="0" err="1"/>
              <a:t>nodurile</a:t>
            </a:r>
            <a:r>
              <a:rPr lang="en-US" dirty="0"/>
              <a:t> </a:t>
            </a:r>
            <a:r>
              <a:rPr lang="en-US" dirty="0" err="1"/>
              <a:t>rețelei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Topologia</a:t>
            </a:r>
            <a:r>
              <a:rPr lang="en-US" dirty="0"/>
              <a:t> </a:t>
            </a:r>
            <a:r>
              <a:rPr lang="en-US" dirty="0" err="1"/>
              <a:t>logică</a:t>
            </a:r>
            <a:r>
              <a:rPr lang="en-US" dirty="0"/>
              <a:t> – cum se transmit date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noduri</a:t>
            </a:r>
            <a:r>
              <a:rPr lang="en-US" dirty="0"/>
              <a:t>.</a:t>
            </a:r>
          </a:p>
          <a:p>
            <a:r>
              <a:rPr lang="en-US" sz="3400" dirty="0" err="1"/>
              <a:t>Topologiile</a:t>
            </a:r>
            <a:r>
              <a:rPr lang="en-US" sz="3400" dirty="0"/>
              <a:t> pot fi </a:t>
            </a:r>
            <a:r>
              <a:rPr lang="en-US" sz="3400" dirty="0" err="1"/>
              <a:t>simetrice</a:t>
            </a:r>
            <a:r>
              <a:rPr lang="en-US" sz="3400" dirty="0"/>
              <a:t> </a:t>
            </a:r>
            <a:r>
              <a:rPr lang="en-US" sz="3400" dirty="0" err="1"/>
              <a:t>sau</a:t>
            </a:r>
            <a:r>
              <a:rPr lang="en-US" sz="3400" dirty="0"/>
              <a:t> </a:t>
            </a:r>
            <a:r>
              <a:rPr lang="en-US" sz="3400" dirty="0" err="1"/>
              <a:t>asimetrice</a:t>
            </a:r>
            <a:r>
              <a:rPr lang="en-US" sz="3400" dirty="0"/>
              <a:t>;</a:t>
            </a:r>
          </a:p>
          <a:p>
            <a:r>
              <a:rPr lang="en-US" sz="3400" dirty="0" err="1"/>
              <a:t>Transmisia</a:t>
            </a:r>
            <a:r>
              <a:rPr lang="en-US" sz="3400" dirty="0"/>
              <a:t> </a:t>
            </a:r>
            <a:r>
              <a:rPr lang="en-US" sz="3400" dirty="0" err="1"/>
              <a:t>datelor</a:t>
            </a:r>
            <a:r>
              <a:rPr lang="en-US" sz="3400" dirty="0"/>
              <a:t> </a:t>
            </a:r>
            <a:r>
              <a:rPr lang="en-US" sz="3400" dirty="0" err="1"/>
              <a:t>între</a:t>
            </a:r>
            <a:r>
              <a:rPr lang="en-US" sz="3400" dirty="0"/>
              <a:t> </a:t>
            </a:r>
            <a:r>
              <a:rPr lang="en-US" sz="3400" dirty="0" err="1"/>
              <a:t>nodurile</a:t>
            </a:r>
            <a:r>
              <a:rPr lang="en-US" sz="3400" dirty="0"/>
              <a:t> </a:t>
            </a:r>
            <a:r>
              <a:rPr lang="en-US" sz="3400" dirty="0" err="1"/>
              <a:t>unei</a:t>
            </a:r>
            <a:r>
              <a:rPr lang="en-US" sz="3400" dirty="0"/>
              <a:t> </a:t>
            </a:r>
            <a:r>
              <a:rPr lang="en-US" sz="3400" dirty="0" err="1"/>
              <a:t>rețele</a:t>
            </a:r>
            <a:r>
              <a:rPr lang="en-US" sz="3400" dirty="0"/>
              <a:t> poate fi </a:t>
            </a:r>
            <a:r>
              <a:rPr lang="en-US" sz="3400" dirty="0" err="1"/>
              <a:t>punct</a:t>
            </a:r>
            <a:r>
              <a:rPr lang="en-US" sz="3400" dirty="0"/>
              <a:t>-la-</a:t>
            </a:r>
            <a:r>
              <a:rPr lang="en-US" sz="3400" dirty="0" err="1"/>
              <a:t>punct</a:t>
            </a:r>
            <a:r>
              <a:rPr lang="en-US" sz="3400" dirty="0"/>
              <a:t> (un nod </a:t>
            </a:r>
            <a:r>
              <a:rPr lang="en-US" sz="3400" dirty="0" err="1"/>
              <a:t>transmite</a:t>
            </a:r>
            <a:r>
              <a:rPr lang="en-US" sz="3400" dirty="0"/>
              <a:t> </a:t>
            </a:r>
            <a:r>
              <a:rPr lang="en-US" sz="3400" dirty="0" err="1"/>
              <a:t>doar</a:t>
            </a:r>
            <a:r>
              <a:rPr lang="en-US" sz="3400" dirty="0"/>
              <a:t> </a:t>
            </a:r>
            <a:r>
              <a:rPr lang="en-US" sz="3400" dirty="0" err="1"/>
              <a:t>către</a:t>
            </a:r>
            <a:r>
              <a:rPr lang="en-US" sz="3400" dirty="0"/>
              <a:t> un alt nod) </a:t>
            </a:r>
            <a:r>
              <a:rPr lang="en-US" sz="3400" dirty="0" err="1"/>
              <a:t>sau</a:t>
            </a:r>
            <a:r>
              <a:rPr lang="en-US" sz="3400" dirty="0"/>
              <a:t> </a:t>
            </a:r>
            <a:r>
              <a:rPr lang="en-US" sz="3400" dirty="0" err="1"/>
              <a:t>multipunct</a:t>
            </a:r>
            <a:r>
              <a:rPr lang="en-US" sz="3400" dirty="0"/>
              <a:t> (un nod </a:t>
            </a:r>
            <a:r>
              <a:rPr lang="en-US" sz="3400" dirty="0" err="1"/>
              <a:t>transmite</a:t>
            </a:r>
            <a:r>
              <a:rPr lang="en-US" sz="3400" dirty="0"/>
              <a:t> </a:t>
            </a:r>
            <a:r>
              <a:rPr lang="en-US" sz="3400" dirty="0" err="1"/>
              <a:t>către</a:t>
            </a:r>
            <a:r>
              <a:rPr lang="en-US" sz="3400" dirty="0"/>
              <a:t> </a:t>
            </a:r>
            <a:r>
              <a:rPr lang="en-US" sz="3400" dirty="0" err="1"/>
              <a:t>noduri</a:t>
            </a:r>
            <a:r>
              <a:rPr lang="en-US" sz="3400" dirty="0"/>
              <a:t> multiple).</a:t>
            </a:r>
          </a:p>
        </p:txBody>
      </p:sp>
    </p:spTree>
    <p:extLst>
      <p:ext uri="{BB962C8B-B14F-4D97-AF65-F5344CB8AC3E}">
        <p14:creationId xmlns:p14="http://schemas.microsoft.com/office/powerpoint/2010/main" val="55566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topologii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8BDC0-D7A4-350C-24ED-0F3B4970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16" y="1782922"/>
            <a:ext cx="2093955" cy="24222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C07D-46B5-738D-DB96-ED2508855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090" y="1734661"/>
            <a:ext cx="2427818" cy="24705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3EA85-36E4-713F-57EE-3D68F5034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690" y="1825042"/>
            <a:ext cx="4366275" cy="2436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B33EED-850E-CA3D-BD73-ED6F4F76B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260" y="4822337"/>
            <a:ext cx="2754022" cy="17459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E47B36-6E08-6DFE-0555-163456D75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6321" y="4382288"/>
            <a:ext cx="2163587" cy="24757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401DAC-F2D9-A160-8342-70C8EB94C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3006" y="4472970"/>
            <a:ext cx="2843641" cy="2177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topologii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07623E-DE5D-09B9-54EB-67EE02A5A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959750"/>
              </p:ext>
            </p:extLst>
          </p:nvPr>
        </p:nvGraphicFramePr>
        <p:xfrm>
          <a:off x="288202" y="2114418"/>
          <a:ext cx="11615595" cy="3688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2786244">
                  <a:extLst>
                    <a:ext uri="{9D8B030D-6E8A-4147-A177-3AD203B41FA5}">
                      <a16:colId xmlns:a16="http://schemas.microsoft.com/office/drawing/2014/main" val="3756612412"/>
                    </a:ext>
                  </a:extLst>
                </a:gridCol>
                <a:gridCol w="3913320">
                  <a:extLst>
                    <a:ext uri="{9D8B030D-6E8A-4147-A177-3AD203B41FA5}">
                      <a16:colId xmlns:a16="http://schemas.microsoft.com/office/drawing/2014/main" val="200773683"/>
                    </a:ext>
                  </a:extLst>
                </a:gridCol>
                <a:gridCol w="4916031">
                  <a:extLst>
                    <a:ext uri="{9D8B030D-6E8A-4147-A177-3AD203B41FA5}">
                      <a16:colId xmlns:a16="http://schemas.microsoft.com/office/drawing/2014/main" val="87139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chemeClr val="tx1"/>
                          </a:solidFill>
                        </a:rPr>
                        <a:t>Simetrică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chemeClr val="tx1"/>
                          </a:solidFill>
                        </a:rPr>
                        <a:t>Asimetrică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0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Punct</a:t>
                      </a:r>
                      <a:r>
                        <a:rPr lang="en-US" sz="3200" dirty="0"/>
                        <a:t>-la-</a:t>
                      </a:r>
                      <a:r>
                        <a:rPr lang="en-US" sz="3200" dirty="0" err="1"/>
                        <a:t>punct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 err="1"/>
                        <a:t>Inel</a:t>
                      </a:r>
                      <a:endParaRPr lang="en-US" sz="3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 err="1"/>
                        <a:t>Plasă</a:t>
                      </a:r>
                      <a:r>
                        <a:rPr lang="en-US" sz="3200" dirty="0"/>
                        <a:t> total </a:t>
                      </a:r>
                      <a:r>
                        <a:rPr lang="en-US" sz="3200" dirty="0" err="1"/>
                        <a:t>conectată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 err="1"/>
                        <a:t>Stea</a:t>
                      </a:r>
                      <a:endParaRPr lang="en-US" sz="3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 err="1"/>
                        <a:t>Plasă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parțial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conectată</a:t>
                      </a:r>
                      <a:endParaRPr lang="en-US" sz="3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Arbore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4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Multipunct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 err="1"/>
                        <a:t>Magistrală</a:t>
                      </a:r>
                      <a:endParaRPr lang="en-US" sz="32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 err="1"/>
                        <a:t>Inel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 err="1"/>
                        <a:t>Magistrale</a:t>
                      </a:r>
                      <a:r>
                        <a:rPr lang="en-US" sz="3200" dirty="0"/>
                        <a:t> multiple cu </a:t>
                      </a:r>
                      <a:r>
                        <a:rPr lang="en-US" sz="3200" dirty="0" err="1"/>
                        <a:t>ferestre</a:t>
                      </a:r>
                      <a:endParaRPr lang="en-US" sz="32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 err="1"/>
                        <a:t>Satelit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13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89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Medii</a:t>
            </a:r>
            <a:r>
              <a:rPr lang="en-US" dirty="0"/>
              <a:t> de </a:t>
            </a:r>
            <a:r>
              <a:rPr lang="en-US" dirty="0" err="1"/>
              <a:t>transmisie</a:t>
            </a:r>
            <a:r>
              <a:rPr lang="en-US" dirty="0"/>
              <a:t> a </a:t>
            </a:r>
            <a:r>
              <a:rPr lang="en-US" dirty="0" err="1"/>
              <a:t>datelor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76" y="1955548"/>
            <a:ext cx="11068247" cy="4527551"/>
          </a:xfrm>
        </p:spPr>
        <p:txBody>
          <a:bodyPr>
            <a:normAutofit/>
          </a:bodyPr>
          <a:lstStyle/>
          <a:p>
            <a:r>
              <a:rPr lang="en-US" dirty="0" err="1"/>
              <a:t>Mediul</a:t>
            </a:r>
            <a:r>
              <a:rPr lang="en-US" dirty="0"/>
              <a:t> de </a:t>
            </a:r>
            <a:r>
              <a:rPr lang="en-US" dirty="0" err="1"/>
              <a:t>transmisie</a:t>
            </a:r>
            <a:r>
              <a:rPr lang="en-US" dirty="0"/>
              <a:t> </a:t>
            </a:r>
            <a:r>
              <a:rPr lang="en-US" dirty="0" err="1"/>
              <a:t>transformă</a:t>
            </a:r>
            <a:r>
              <a:rPr lang="en-US" dirty="0"/>
              <a:t> </a:t>
            </a:r>
            <a:r>
              <a:rPr lang="en-US" dirty="0" err="1"/>
              <a:t>informația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semnal</a:t>
            </a:r>
            <a:r>
              <a:rPr lang="en-US" dirty="0"/>
              <a:t> (electric, optic, electromagnetic etc.);</a:t>
            </a:r>
          </a:p>
          <a:p>
            <a:r>
              <a:rPr lang="en-US" dirty="0" err="1"/>
              <a:t>Medii</a:t>
            </a:r>
            <a:r>
              <a:rPr lang="en-US" dirty="0"/>
              <a:t> cu </a:t>
            </a:r>
            <a:r>
              <a:rPr lang="en-US" dirty="0" err="1"/>
              <a:t>transmisie</a:t>
            </a:r>
            <a:r>
              <a:rPr lang="en-US" dirty="0"/>
              <a:t> </a:t>
            </a:r>
            <a:r>
              <a:rPr lang="en-US" dirty="0" err="1"/>
              <a:t>ghidată</a:t>
            </a:r>
            <a:r>
              <a:rPr lang="en-US" dirty="0"/>
              <a:t>:</a:t>
            </a:r>
          </a:p>
          <a:p>
            <a:pPr lvl="1"/>
            <a:r>
              <a:rPr lang="en-US" sz="3400" dirty="0" err="1"/>
              <a:t>Cabluri</a:t>
            </a:r>
            <a:r>
              <a:rPr lang="en-US" sz="3400" dirty="0"/>
              <a:t> de </a:t>
            </a:r>
            <a:r>
              <a:rPr lang="en-US" sz="3400" dirty="0" err="1"/>
              <a:t>cupru</a:t>
            </a:r>
            <a:r>
              <a:rPr lang="en-US" sz="3400" dirty="0"/>
              <a:t> – </a:t>
            </a:r>
            <a:r>
              <a:rPr lang="en-US" sz="3400" dirty="0" err="1"/>
              <a:t>cablu</a:t>
            </a:r>
            <a:r>
              <a:rPr lang="en-US" sz="3400" dirty="0"/>
              <a:t> coaxial, </a:t>
            </a:r>
            <a:r>
              <a:rPr lang="en-US" sz="3400" dirty="0" err="1"/>
              <a:t>cablu</a:t>
            </a:r>
            <a:r>
              <a:rPr lang="en-US" sz="3400" dirty="0"/>
              <a:t> </a:t>
            </a:r>
            <a:r>
              <a:rPr lang="en-US" sz="3400" dirty="0" err="1"/>
              <a:t>torsadat</a:t>
            </a:r>
            <a:r>
              <a:rPr lang="en-US" sz="3400" dirty="0"/>
              <a:t>;</a:t>
            </a:r>
          </a:p>
          <a:p>
            <a:pPr lvl="1"/>
            <a:r>
              <a:rPr lang="en-US" sz="3400" dirty="0" err="1"/>
              <a:t>Fibră</a:t>
            </a:r>
            <a:r>
              <a:rPr lang="en-US" sz="3400" dirty="0"/>
              <a:t> </a:t>
            </a:r>
            <a:r>
              <a:rPr lang="en-US" sz="3400" dirty="0" err="1"/>
              <a:t>optică</a:t>
            </a:r>
            <a:r>
              <a:rPr lang="en-US" sz="3400" dirty="0"/>
              <a:t>.</a:t>
            </a:r>
          </a:p>
          <a:p>
            <a:r>
              <a:rPr lang="en-US" dirty="0" err="1"/>
              <a:t>Medii</a:t>
            </a:r>
            <a:r>
              <a:rPr lang="en-US" dirty="0"/>
              <a:t> cu </a:t>
            </a:r>
            <a:r>
              <a:rPr lang="en-US" dirty="0" err="1"/>
              <a:t>transmisie</a:t>
            </a:r>
            <a:r>
              <a:rPr lang="en-US" dirty="0"/>
              <a:t> </a:t>
            </a:r>
            <a:r>
              <a:rPr lang="en-US" dirty="0" err="1"/>
              <a:t>neghidată</a:t>
            </a:r>
            <a:r>
              <a:rPr lang="en-US" dirty="0"/>
              <a:t>:</a:t>
            </a:r>
          </a:p>
          <a:p>
            <a:pPr lvl="1"/>
            <a:r>
              <a:rPr lang="en-US" sz="3400" dirty="0"/>
              <a:t>Aer.</a:t>
            </a:r>
          </a:p>
        </p:txBody>
      </p:sp>
    </p:spTree>
    <p:extLst>
      <p:ext uri="{BB962C8B-B14F-4D97-AF65-F5344CB8AC3E}">
        <p14:creationId xmlns:p14="http://schemas.microsoft.com/office/powerpoint/2010/main" val="9938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Mecanisme</a:t>
            </a:r>
            <a:r>
              <a:rPr lang="en-US" dirty="0"/>
              <a:t> de </a:t>
            </a:r>
            <a:r>
              <a:rPr lang="en-US" dirty="0" err="1"/>
              <a:t>transmisie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80DC49-1E98-0F4B-5394-D9BF79578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546" y="1883121"/>
            <a:ext cx="11353800" cy="4744016"/>
          </a:xfrm>
        </p:spPr>
        <p:txBody>
          <a:bodyPr>
            <a:normAutofit/>
          </a:bodyPr>
          <a:lstStyle/>
          <a:p>
            <a:r>
              <a:rPr lang="en-US" sz="3400" dirty="0" err="1"/>
              <a:t>Reţele</a:t>
            </a:r>
            <a:r>
              <a:rPr lang="en-US" sz="3400" dirty="0"/>
              <a:t> cu </a:t>
            </a:r>
            <a:r>
              <a:rPr lang="en-US" sz="3400" dirty="0" err="1"/>
              <a:t>difuzare</a:t>
            </a:r>
            <a:r>
              <a:rPr lang="en-US" sz="3400" dirty="0"/>
              <a:t>:</a:t>
            </a:r>
          </a:p>
          <a:p>
            <a:pPr lvl="1"/>
            <a:r>
              <a:rPr lang="en-US" dirty="0" err="1"/>
              <a:t>Utilizează</a:t>
            </a:r>
            <a:r>
              <a:rPr lang="en-US" dirty="0"/>
              <a:t> un canal de </a:t>
            </a:r>
            <a:r>
              <a:rPr lang="en-US" dirty="0" err="1"/>
              <a:t>comunicație</a:t>
            </a:r>
            <a:r>
              <a:rPr lang="en-US" dirty="0"/>
              <a:t> </a:t>
            </a:r>
            <a:r>
              <a:rPr lang="en-US" dirty="0" err="1"/>
              <a:t>comun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mașinile</a:t>
            </a:r>
            <a:r>
              <a:rPr lang="en-US" dirty="0"/>
              <a:t> din </a:t>
            </a:r>
            <a:r>
              <a:rPr lang="en-US" dirty="0" err="1"/>
              <a:t>rețea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pachet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trimis </a:t>
            </a:r>
            <a:r>
              <a:rPr lang="en-US" dirty="0" err="1"/>
              <a:t>tuturor</a:t>
            </a:r>
            <a:r>
              <a:rPr lang="en-US" dirty="0"/>
              <a:t> </a:t>
            </a:r>
            <a:r>
              <a:rPr lang="en-US" dirty="0" err="1"/>
              <a:t>mașinilor</a:t>
            </a:r>
            <a:r>
              <a:rPr lang="en-US" dirty="0"/>
              <a:t> din </a:t>
            </a:r>
            <a:r>
              <a:rPr lang="en-US" dirty="0" err="1"/>
              <a:t>rețea</a:t>
            </a:r>
            <a:r>
              <a:rPr lang="en-US" dirty="0"/>
              <a:t>, </a:t>
            </a:r>
            <a:r>
              <a:rPr lang="en-US" dirty="0" err="1"/>
              <a:t>deși</a:t>
            </a:r>
            <a:r>
              <a:rPr lang="en-US" dirty="0"/>
              <a:t> </a:t>
            </a:r>
            <a:r>
              <a:rPr lang="en-US" dirty="0" err="1"/>
              <a:t>unele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îl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ignora</a:t>
            </a:r>
            <a:r>
              <a:rPr lang="en-US" dirty="0"/>
              <a:t>.</a:t>
            </a:r>
          </a:p>
          <a:p>
            <a:r>
              <a:rPr lang="en-US" sz="3400" dirty="0" err="1"/>
              <a:t>Reţele</a:t>
            </a:r>
            <a:r>
              <a:rPr lang="en-US" sz="3400" dirty="0"/>
              <a:t> </a:t>
            </a:r>
            <a:r>
              <a:rPr lang="en-US" sz="3400" dirty="0" err="1"/>
              <a:t>punct</a:t>
            </a:r>
            <a:r>
              <a:rPr lang="en-US" sz="3400" dirty="0"/>
              <a:t>-la-</a:t>
            </a:r>
            <a:r>
              <a:rPr lang="en-US" sz="3400" dirty="0" err="1"/>
              <a:t>punct</a:t>
            </a:r>
            <a:r>
              <a:rPr lang="en-US" sz="3400" dirty="0"/>
              <a:t>: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pachet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trimis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singur</a:t>
            </a:r>
            <a:r>
              <a:rPr lang="en-US" dirty="0"/>
              <a:t> nod;</a:t>
            </a:r>
          </a:p>
          <a:p>
            <a:pPr lvl="1"/>
            <a:r>
              <a:rPr lang="en-US" dirty="0" err="1"/>
              <a:t>Pachetul</a:t>
            </a:r>
            <a:r>
              <a:rPr lang="en-US" dirty="0"/>
              <a:t> poate </a:t>
            </a:r>
            <a:r>
              <a:rPr lang="en-US" dirty="0" err="1"/>
              <a:t>trece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dirty="0" err="1"/>
              <a:t>noduri</a:t>
            </a:r>
            <a:r>
              <a:rPr lang="en-US" dirty="0"/>
              <a:t> </a:t>
            </a:r>
            <a:r>
              <a:rPr lang="en-US" dirty="0" err="1"/>
              <a:t>intermediare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ajunge</a:t>
            </a:r>
            <a:r>
              <a:rPr lang="en-US" dirty="0"/>
              <a:t> la </a:t>
            </a:r>
            <a:r>
              <a:rPr lang="en-US" dirty="0" err="1"/>
              <a:t>destinație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5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Tipul</a:t>
            </a:r>
            <a:r>
              <a:rPr lang="en-US" dirty="0"/>
              <a:t> de </a:t>
            </a:r>
            <a:r>
              <a:rPr lang="en-US" dirty="0" err="1"/>
              <a:t>comunicație</a:t>
            </a:r>
            <a:r>
              <a:rPr lang="en-US" dirty="0"/>
              <a:t> al </a:t>
            </a:r>
            <a:r>
              <a:rPr lang="en-US" dirty="0" err="1"/>
              <a:t>rețelei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0DFE22-22EC-A664-1AE7-92763722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494" y="1725696"/>
            <a:ext cx="11430385" cy="5039263"/>
          </a:xfrm>
        </p:spPr>
        <p:txBody>
          <a:bodyPr>
            <a:noAutofit/>
          </a:bodyPr>
          <a:lstStyle/>
          <a:p>
            <a:r>
              <a:rPr lang="en-US" sz="3200" dirty="0" err="1"/>
              <a:t>Rețele</a:t>
            </a:r>
            <a:r>
              <a:rPr lang="en-US" sz="3200" dirty="0"/>
              <a:t> cu </a:t>
            </a:r>
            <a:r>
              <a:rPr lang="en-US" sz="3200" dirty="0" err="1"/>
              <a:t>comutare</a:t>
            </a:r>
            <a:r>
              <a:rPr lang="en-US" sz="3200" dirty="0"/>
              <a:t>:</a:t>
            </a:r>
          </a:p>
          <a:p>
            <a:pPr lvl="1"/>
            <a:r>
              <a:rPr lang="en-US" sz="3000" dirty="0" err="1"/>
              <a:t>Comutare</a:t>
            </a:r>
            <a:r>
              <a:rPr lang="en-US" sz="3000" dirty="0"/>
              <a:t> de </a:t>
            </a:r>
            <a:r>
              <a:rPr lang="en-US" sz="3000" dirty="0" err="1"/>
              <a:t>circuite</a:t>
            </a:r>
            <a:r>
              <a:rPr lang="en-US" sz="3000" dirty="0"/>
              <a:t>: se </a:t>
            </a:r>
            <a:r>
              <a:rPr lang="en-US" sz="3000" dirty="0" err="1"/>
              <a:t>stabileşte</a:t>
            </a:r>
            <a:r>
              <a:rPr lang="en-US" sz="3000" dirty="0"/>
              <a:t> un canal care </a:t>
            </a:r>
            <a:r>
              <a:rPr lang="en-US" sz="3000" dirty="0" err="1"/>
              <a:t>este</a:t>
            </a:r>
            <a:r>
              <a:rPr lang="en-US" sz="3000" dirty="0"/>
              <a:t> </a:t>
            </a:r>
            <a:r>
              <a:rPr lang="en-US" sz="3000" dirty="0" err="1"/>
              <a:t>fizic</a:t>
            </a:r>
            <a:r>
              <a:rPr lang="en-US" sz="3000" dirty="0"/>
              <a:t> </a:t>
            </a:r>
            <a:r>
              <a:rPr lang="en-US" sz="3000" dirty="0" err="1"/>
              <a:t>rezervat</a:t>
            </a:r>
            <a:r>
              <a:rPr lang="en-US" sz="3000" dirty="0"/>
              <a:t> </a:t>
            </a:r>
            <a:r>
              <a:rPr lang="en-US" sz="3000" dirty="0" err="1"/>
              <a:t>şi</a:t>
            </a:r>
            <a:r>
              <a:rPr lang="en-US" sz="3000" dirty="0"/>
              <a:t> </a:t>
            </a:r>
            <a:r>
              <a:rPr lang="en-US" sz="3000" dirty="0" err="1"/>
              <a:t>disponibil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</a:t>
            </a:r>
            <a:r>
              <a:rPr lang="en-US" sz="3000" dirty="0" err="1"/>
              <a:t>toata</a:t>
            </a:r>
            <a:r>
              <a:rPr lang="en-US" sz="3000" dirty="0"/>
              <a:t>̆ </a:t>
            </a:r>
            <a:r>
              <a:rPr lang="en-US" sz="3000" dirty="0" err="1"/>
              <a:t>durata</a:t>
            </a:r>
            <a:r>
              <a:rPr lang="en-US" sz="3000" dirty="0"/>
              <a:t> </a:t>
            </a:r>
            <a:r>
              <a:rPr lang="en-US" sz="3000" dirty="0" err="1"/>
              <a:t>comunicaţiei</a:t>
            </a:r>
            <a:r>
              <a:rPr lang="en-US" sz="3000" dirty="0"/>
              <a:t> (</a:t>
            </a:r>
            <a:r>
              <a:rPr lang="en-US" sz="3000" dirty="0" err="1"/>
              <a:t>reţea</a:t>
            </a:r>
            <a:r>
              <a:rPr lang="en-US" sz="3000" dirty="0"/>
              <a:t> </a:t>
            </a:r>
            <a:r>
              <a:rPr lang="en-US" sz="3000" dirty="0" err="1"/>
              <a:t>telefonica</a:t>
            </a:r>
            <a:r>
              <a:rPr lang="en-US" sz="3000" dirty="0"/>
              <a:t>̆ </a:t>
            </a:r>
            <a:r>
              <a:rPr lang="en-US" sz="3000" dirty="0" err="1"/>
              <a:t>PPoE</a:t>
            </a:r>
            <a:r>
              <a:rPr lang="en-US" sz="3000" dirty="0"/>
              <a:t>); </a:t>
            </a:r>
          </a:p>
          <a:p>
            <a:pPr lvl="1"/>
            <a:r>
              <a:rPr lang="en-US" sz="3000" dirty="0" err="1"/>
              <a:t>Comutare</a:t>
            </a:r>
            <a:r>
              <a:rPr lang="en-US" sz="3000" dirty="0"/>
              <a:t> </a:t>
            </a:r>
            <a:r>
              <a:rPr lang="en-US" sz="3000" dirty="0" err="1"/>
              <a:t>logica</a:t>
            </a:r>
            <a:r>
              <a:rPr lang="en-US" sz="3000" dirty="0"/>
              <a:t>̆ (</a:t>
            </a:r>
            <a:r>
              <a:rPr lang="en-US" sz="3000" dirty="0" err="1"/>
              <a:t>memoreaza</a:t>
            </a:r>
            <a:r>
              <a:rPr lang="en-US" sz="3000" dirty="0"/>
              <a:t>̆ </a:t>
            </a:r>
            <a:r>
              <a:rPr lang="en-US" sz="3000" dirty="0" err="1"/>
              <a:t>şi</a:t>
            </a:r>
            <a:r>
              <a:rPr lang="en-US" sz="3000" dirty="0"/>
              <a:t> </a:t>
            </a:r>
            <a:r>
              <a:rPr lang="en-US" sz="3000" dirty="0" err="1"/>
              <a:t>transmite</a:t>
            </a:r>
            <a:r>
              <a:rPr lang="en-US" sz="3000" dirty="0"/>
              <a:t> </a:t>
            </a:r>
            <a:r>
              <a:rPr lang="en-US" sz="3000" dirty="0" err="1"/>
              <a:t>mai</a:t>
            </a:r>
            <a:r>
              <a:rPr lang="en-US" sz="3000" dirty="0"/>
              <a:t> </a:t>
            </a:r>
            <a:r>
              <a:rPr lang="en-US" sz="3000" dirty="0" err="1"/>
              <a:t>departe</a:t>
            </a:r>
            <a:r>
              <a:rPr lang="en-US" sz="3000" dirty="0"/>
              <a:t>): </a:t>
            </a:r>
            <a:r>
              <a:rPr lang="en-US" sz="3000" dirty="0" err="1"/>
              <a:t>fragmentează</a:t>
            </a:r>
            <a:r>
              <a:rPr lang="en-US" sz="3000" dirty="0"/>
              <a:t> </a:t>
            </a:r>
            <a:r>
              <a:rPr lang="en-US" sz="3000" dirty="0" err="1"/>
              <a:t>mesajele</a:t>
            </a:r>
            <a:r>
              <a:rPr lang="en-US" sz="3000" dirty="0"/>
              <a:t> </a:t>
            </a:r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pachete</a:t>
            </a:r>
            <a:r>
              <a:rPr lang="en-US" sz="3000" dirty="0"/>
              <a:t>, </a:t>
            </a:r>
            <a:r>
              <a:rPr lang="en-US" sz="3000" dirty="0" err="1"/>
              <a:t>fiecare</a:t>
            </a:r>
            <a:r>
              <a:rPr lang="en-US" sz="3000" dirty="0"/>
              <a:t> </a:t>
            </a:r>
            <a:r>
              <a:rPr lang="en-US" sz="3000" dirty="0" err="1"/>
              <a:t>conţinând</a:t>
            </a:r>
            <a:r>
              <a:rPr lang="en-US" sz="3000" dirty="0"/>
              <a:t> propria </a:t>
            </a:r>
            <a:r>
              <a:rPr lang="en-US" sz="3000" dirty="0" err="1"/>
              <a:t>adresa</a:t>
            </a:r>
            <a:r>
              <a:rPr lang="en-US" sz="3000" dirty="0"/>
              <a:t>̆ </a:t>
            </a:r>
            <a:r>
              <a:rPr lang="en-US" sz="3000" dirty="0" err="1"/>
              <a:t>şi</a:t>
            </a:r>
            <a:r>
              <a:rPr lang="en-US" sz="3000" dirty="0"/>
              <a:t> </a:t>
            </a:r>
            <a:r>
              <a:rPr lang="en-US" sz="3000" dirty="0" err="1"/>
              <a:t>informaţia</a:t>
            </a:r>
            <a:r>
              <a:rPr lang="en-US" sz="3000" dirty="0"/>
              <a:t> </a:t>
            </a:r>
            <a:r>
              <a:rPr lang="en-US" sz="3000" dirty="0" err="1"/>
              <a:t>necesara</a:t>
            </a:r>
            <a:r>
              <a:rPr lang="en-US" sz="3000" dirty="0"/>
              <a:t>̆ </a:t>
            </a:r>
            <a:r>
              <a:rPr lang="en-US" sz="3000" dirty="0" err="1"/>
              <a:t>pentru</a:t>
            </a:r>
            <a:r>
              <a:rPr lang="en-US" sz="3000" dirty="0"/>
              <a:t> </a:t>
            </a:r>
            <a:r>
              <a:rPr lang="en-US" sz="3000" dirty="0" err="1"/>
              <a:t>rutare</a:t>
            </a:r>
            <a:r>
              <a:rPr lang="en-US" sz="3000" dirty="0"/>
              <a:t> (WAN, Internet).</a:t>
            </a:r>
          </a:p>
          <a:p>
            <a:r>
              <a:rPr lang="en-US" sz="3200" dirty="0" err="1"/>
              <a:t>Rețele</a:t>
            </a:r>
            <a:r>
              <a:rPr lang="en-US" sz="3200" dirty="0"/>
              <a:t> </a:t>
            </a:r>
            <a:r>
              <a:rPr lang="en-US" sz="3200" dirty="0" err="1"/>
              <a:t>fără</a:t>
            </a:r>
            <a:r>
              <a:rPr lang="en-US" sz="3200" dirty="0"/>
              <a:t> </a:t>
            </a:r>
            <a:r>
              <a:rPr lang="en-US" sz="3200" dirty="0" err="1"/>
              <a:t>comutare</a:t>
            </a:r>
            <a:r>
              <a:rPr lang="en-US" sz="3200" dirty="0"/>
              <a:t>:</a:t>
            </a:r>
          </a:p>
          <a:p>
            <a:pPr lvl="1"/>
            <a:r>
              <a:rPr lang="en-US" sz="3000" dirty="0" err="1"/>
              <a:t>Punct</a:t>
            </a:r>
            <a:r>
              <a:rPr lang="en-US" sz="3000" dirty="0"/>
              <a:t>-la-</a:t>
            </a:r>
            <a:r>
              <a:rPr lang="en-US" sz="3000" dirty="0" err="1"/>
              <a:t>punct</a:t>
            </a:r>
            <a:r>
              <a:rPr lang="en-US" sz="3000" dirty="0"/>
              <a:t>: o </a:t>
            </a:r>
            <a:r>
              <a:rPr lang="en-US" sz="3000" dirty="0" err="1"/>
              <a:t>cale</a:t>
            </a:r>
            <a:r>
              <a:rPr lang="en-US" sz="3000" dirty="0"/>
              <a:t> </a:t>
            </a:r>
            <a:r>
              <a:rPr lang="en-US" sz="3000" dirty="0" err="1"/>
              <a:t>dedicata</a:t>
            </a:r>
            <a:r>
              <a:rPr lang="en-US" sz="3000" dirty="0"/>
              <a:t>̆ </a:t>
            </a:r>
            <a:r>
              <a:rPr lang="en-US" sz="3000" dirty="0" err="1"/>
              <a:t>poate</a:t>
            </a:r>
            <a:r>
              <a:rPr lang="en-US" sz="3000" dirty="0"/>
              <a:t> </a:t>
            </a:r>
            <a:r>
              <a:rPr lang="en-US" sz="3000" dirty="0" err="1"/>
              <a:t>lega</a:t>
            </a:r>
            <a:r>
              <a:rPr lang="en-US" sz="3000" dirty="0"/>
              <a:t> </a:t>
            </a:r>
            <a:r>
              <a:rPr lang="en-US" sz="3000" dirty="0" err="1"/>
              <a:t>doua</a:t>
            </a:r>
            <a:r>
              <a:rPr lang="en-US" sz="3000" dirty="0"/>
              <a:t>̆ </a:t>
            </a:r>
            <a:r>
              <a:rPr lang="en-US" sz="3000" dirty="0" err="1"/>
              <a:t>noduri</a:t>
            </a:r>
            <a:r>
              <a:rPr lang="en-US" sz="3000" dirty="0"/>
              <a:t>, </a:t>
            </a:r>
            <a:r>
              <a:rPr lang="en-US" sz="3000" dirty="0" err="1"/>
              <a:t>nodurile</a:t>
            </a:r>
            <a:r>
              <a:rPr lang="en-US" sz="3000" dirty="0"/>
              <a:t> </a:t>
            </a:r>
            <a:r>
              <a:rPr lang="en-US" sz="3000" dirty="0" err="1"/>
              <a:t>sunt</a:t>
            </a:r>
            <a:r>
              <a:rPr lang="en-US" sz="3000" dirty="0"/>
              <a:t> </a:t>
            </a:r>
            <a:r>
              <a:rPr lang="en-US" sz="3000" dirty="0" err="1"/>
              <a:t>interconectate</a:t>
            </a:r>
            <a:r>
              <a:rPr lang="en-US" sz="3000" dirty="0"/>
              <a:t> </a:t>
            </a:r>
            <a:r>
              <a:rPr lang="en-US" sz="3000" dirty="0" err="1"/>
              <a:t>prin</a:t>
            </a:r>
            <a:r>
              <a:rPr lang="en-US" sz="3000" dirty="0"/>
              <a:t> </a:t>
            </a:r>
            <a:r>
              <a:rPr lang="en-US" sz="3000" dirty="0" err="1"/>
              <a:t>canale</a:t>
            </a:r>
            <a:r>
              <a:rPr lang="en-US" sz="3000" dirty="0"/>
              <a:t> </a:t>
            </a:r>
            <a:r>
              <a:rPr lang="en-US" sz="3000" dirty="0" err="1"/>
              <a:t>specializate</a:t>
            </a:r>
            <a:r>
              <a:rPr lang="en-US" sz="3000" dirty="0"/>
              <a:t>.</a:t>
            </a:r>
          </a:p>
          <a:p>
            <a:pPr lvl="1"/>
            <a:r>
              <a:rPr lang="en-US" sz="3000" dirty="0" err="1"/>
              <a:t>Multipunct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16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Modelul</a:t>
            </a:r>
            <a:r>
              <a:rPr lang="en-US" dirty="0"/>
              <a:t> de </a:t>
            </a:r>
            <a:r>
              <a:rPr lang="en-US" dirty="0" err="1"/>
              <a:t>comunicație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rețea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5BF909-41CF-463A-BB88-811614E5D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63" y="1745916"/>
            <a:ext cx="7940661" cy="5039263"/>
          </a:xfrm>
        </p:spPr>
        <p:txBody>
          <a:bodyPr>
            <a:normAutofit/>
          </a:bodyPr>
          <a:lstStyle/>
          <a:p>
            <a:r>
              <a:rPr lang="en-US" sz="3400" dirty="0"/>
              <a:t>Peer-to-peer (de la egal-la egal):</a:t>
            </a:r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r>
              <a:rPr lang="en-US" sz="3400" dirty="0" err="1"/>
              <a:t>Modelul</a:t>
            </a:r>
            <a:r>
              <a:rPr lang="en-US" sz="3400" dirty="0"/>
              <a:t> client-server: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B6CAB-1B8A-A360-2721-2BA7BA7C0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513" y="2268611"/>
            <a:ext cx="5263746" cy="2386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D8C3A-594F-2DE7-857B-A452B05530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04" y="5177377"/>
            <a:ext cx="6557165" cy="16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9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Dispozitive</a:t>
            </a:r>
            <a:r>
              <a:rPr lang="en-US" dirty="0"/>
              <a:t> de</a:t>
            </a:r>
            <a:br>
              <a:rPr lang="en-US" dirty="0"/>
            </a:br>
            <a:r>
              <a:rPr lang="en-US" dirty="0" err="1"/>
              <a:t>comunicare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rețea</a:t>
            </a:r>
            <a:endParaRPr lang="en-US" dirty="0"/>
          </a:p>
        </p:txBody>
      </p:sp>
      <p:pic>
        <p:nvPicPr>
          <p:cNvPr id="6" name="Picture 2" descr="Network Devices (Hub, Repeater, Bridge, Switch, Router, Gateways and  Brouter) - GeeksforGeeks">
            <a:extLst>
              <a:ext uri="{FF2B5EF4-FFF2-40B4-BE49-F238E27FC236}">
                <a16:creationId xmlns:a16="http://schemas.microsoft.com/office/drawing/2014/main" id="{1949663E-D211-2494-02EB-D60B99995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48" y="2007424"/>
            <a:ext cx="40576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F04850-986E-DE22-A45C-2D6118589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62" y="1716643"/>
            <a:ext cx="7669586" cy="5039263"/>
          </a:xfrm>
        </p:spPr>
        <p:txBody>
          <a:bodyPr>
            <a:noAutofit/>
          </a:bodyPr>
          <a:lstStyle/>
          <a:p>
            <a:r>
              <a:rPr lang="en-US" sz="2800" b="1" dirty="0" err="1"/>
              <a:t>Placa</a:t>
            </a:r>
            <a:r>
              <a:rPr lang="en-US" sz="2800" b="1" dirty="0"/>
              <a:t>̆ de </a:t>
            </a:r>
            <a:r>
              <a:rPr lang="en-US" sz="2800" b="1" dirty="0" err="1"/>
              <a:t>rețea</a:t>
            </a:r>
            <a:r>
              <a:rPr lang="en-US" sz="2800" dirty="0"/>
              <a:t> (Network Interface Controller) – </a:t>
            </a:r>
            <a:r>
              <a:rPr lang="en-US" sz="2800" dirty="0" err="1"/>
              <a:t>permite</a:t>
            </a:r>
            <a:r>
              <a:rPr lang="en-US" sz="2800" dirty="0"/>
              <a:t> </a:t>
            </a:r>
            <a:r>
              <a:rPr lang="en-US" sz="2800" dirty="0" err="1"/>
              <a:t>sistemului</a:t>
            </a:r>
            <a:r>
              <a:rPr lang="en-US" sz="2800" dirty="0"/>
              <a:t> </a:t>
            </a:r>
            <a:r>
              <a:rPr lang="en-US" sz="2800" dirty="0" err="1"/>
              <a:t>sa</a:t>
            </a:r>
            <a:r>
              <a:rPr lang="en-US" sz="2800" dirty="0"/>
              <a:t>̆ </a:t>
            </a:r>
            <a:r>
              <a:rPr lang="en-US" sz="2800" dirty="0" err="1"/>
              <a:t>comunice</a:t>
            </a:r>
            <a:r>
              <a:rPr lang="en-US" sz="2800" dirty="0"/>
              <a:t> cu un </a:t>
            </a:r>
            <a:r>
              <a:rPr lang="en-US" sz="2800" dirty="0" err="1"/>
              <a:t>altul</a:t>
            </a:r>
            <a:r>
              <a:rPr lang="en-US" sz="2800" dirty="0"/>
              <a:t> </a:t>
            </a:r>
            <a:r>
              <a:rPr lang="en-US" sz="2800" dirty="0" err="1"/>
              <a:t>aflat</a:t>
            </a:r>
            <a:r>
              <a:rPr lang="en-US" sz="2800" dirty="0"/>
              <a:t> </a:t>
            </a:r>
            <a:r>
              <a:rPr lang="en-US" sz="2800" dirty="0" err="1"/>
              <a:t>în</a:t>
            </a:r>
            <a:r>
              <a:rPr lang="en-US" sz="2800" dirty="0"/>
              <a:t> </a:t>
            </a:r>
            <a:r>
              <a:rPr lang="en-US" sz="2800" dirty="0" err="1"/>
              <a:t>aceeași</a:t>
            </a:r>
            <a:r>
              <a:rPr lang="en-US" sz="2800" dirty="0"/>
              <a:t> </a:t>
            </a:r>
            <a:r>
              <a:rPr lang="en-US" sz="2800" dirty="0" err="1"/>
              <a:t>rețea</a:t>
            </a:r>
            <a:r>
              <a:rPr lang="en-US" sz="2800" dirty="0"/>
              <a:t>;</a:t>
            </a:r>
          </a:p>
          <a:p>
            <a:r>
              <a:rPr lang="en-US" sz="2800" b="1" dirty="0" err="1"/>
              <a:t>Repetor</a:t>
            </a:r>
            <a:r>
              <a:rPr lang="en-US" sz="2800" dirty="0"/>
              <a:t> (hub) – </a:t>
            </a:r>
            <a:r>
              <a:rPr lang="en-US" sz="2800" dirty="0" err="1"/>
              <a:t>folosit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regenerarea</a:t>
            </a:r>
            <a:r>
              <a:rPr lang="en-US" sz="2800" dirty="0"/>
              <a:t> </a:t>
            </a:r>
            <a:r>
              <a:rPr lang="en-US" sz="2800" dirty="0" err="1"/>
              <a:t>și</a:t>
            </a:r>
            <a:r>
              <a:rPr lang="en-US" sz="2800" dirty="0"/>
              <a:t> </a:t>
            </a:r>
            <a:r>
              <a:rPr lang="en-US" sz="2800" dirty="0" err="1"/>
              <a:t>amplificarea</a:t>
            </a:r>
            <a:r>
              <a:rPr lang="en-US" sz="2800" dirty="0"/>
              <a:t> </a:t>
            </a:r>
            <a:r>
              <a:rPr lang="en-US" sz="2800" dirty="0" err="1"/>
              <a:t>semnalului</a:t>
            </a:r>
            <a:r>
              <a:rPr lang="en-US" sz="2800" dirty="0"/>
              <a:t>;</a:t>
            </a:r>
          </a:p>
          <a:p>
            <a:r>
              <a:rPr lang="en-US" sz="2800" b="1" dirty="0"/>
              <a:t>Switch</a:t>
            </a:r>
            <a:r>
              <a:rPr lang="en-US" sz="2800" dirty="0"/>
              <a:t> – </a:t>
            </a:r>
            <a:r>
              <a:rPr lang="en-US" sz="2800" dirty="0" err="1"/>
              <a:t>folosit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interconectarea</a:t>
            </a:r>
            <a:r>
              <a:rPr lang="en-US" sz="2800" dirty="0"/>
              <a:t> </a:t>
            </a:r>
            <a:r>
              <a:rPr lang="en-US" sz="2800" dirty="0" err="1"/>
              <a:t>sistemelor</a:t>
            </a:r>
            <a:r>
              <a:rPr lang="en-US" sz="2800" dirty="0"/>
              <a:t> de </a:t>
            </a:r>
            <a:r>
              <a:rPr lang="en-US" sz="2800" dirty="0" err="1"/>
              <a:t>calcul</a:t>
            </a:r>
            <a:r>
              <a:rPr lang="en-US" sz="2800" dirty="0"/>
              <a:t> </a:t>
            </a:r>
            <a:r>
              <a:rPr lang="en-US" sz="2800" dirty="0" err="1"/>
              <a:t>dintr</a:t>
            </a:r>
            <a:r>
              <a:rPr lang="en-US" sz="2800" dirty="0"/>
              <a:t>- o </a:t>
            </a:r>
            <a:r>
              <a:rPr lang="en-US" sz="2800" dirty="0" err="1"/>
              <a:t>rețea</a:t>
            </a:r>
            <a:r>
              <a:rPr lang="en-US" sz="2800" dirty="0"/>
              <a:t> (</a:t>
            </a:r>
            <a:r>
              <a:rPr lang="en-US" sz="2800" dirty="0" err="1"/>
              <a:t>topologie</a:t>
            </a:r>
            <a:r>
              <a:rPr lang="en-US" sz="2800" dirty="0"/>
              <a:t> </a:t>
            </a:r>
            <a:r>
              <a:rPr lang="en-US" sz="2800" dirty="0" err="1"/>
              <a:t>stea</a:t>
            </a:r>
            <a:r>
              <a:rPr lang="en-US" sz="2800" dirty="0"/>
              <a:t>); </a:t>
            </a:r>
          </a:p>
          <a:p>
            <a:r>
              <a:rPr lang="en-US" sz="2800" b="1" dirty="0" err="1"/>
              <a:t>Ruter</a:t>
            </a:r>
            <a:r>
              <a:rPr lang="en-US" sz="2800" dirty="0"/>
              <a:t> – </a:t>
            </a:r>
            <a:r>
              <a:rPr lang="en-US" sz="2800" dirty="0" err="1"/>
              <a:t>folosit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interconectarea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multor</a:t>
            </a:r>
            <a:r>
              <a:rPr lang="en-US" sz="2800" dirty="0"/>
              <a:t> </a:t>
            </a:r>
            <a:r>
              <a:rPr lang="en-US" sz="2800" dirty="0" err="1"/>
              <a:t>rețele</a:t>
            </a:r>
            <a:r>
              <a:rPr lang="en-US" sz="2800" dirty="0"/>
              <a:t> de </a:t>
            </a:r>
            <a:r>
              <a:rPr lang="en-US" sz="2800" dirty="0" err="1"/>
              <a:t>calculatoare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LAN </a:t>
            </a:r>
            <a:r>
              <a:rPr lang="en-US" sz="2800" dirty="0" err="1"/>
              <a:t>și</a:t>
            </a:r>
            <a:r>
              <a:rPr lang="en-US" sz="2800" dirty="0"/>
              <a:t> WAN;</a:t>
            </a:r>
          </a:p>
          <a:p>
            <a:r>
              <a:rPr lang="en-US" sz="2800" b="1" dirty="0"/>
              <a:t>Gateway</a:t>
            </a:r>
            <a:r>
              <a:rPr lang="en-US" sz="2800" dirty="0"/>
              <a:t> – </a:t>
            </a:r>
            <a:r>
              <a:rPr lang="en-US" sz="2800" dirty="0" err="1"/>
              <a:t>folosit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interconectarea</a:t>
            </a:r>
            <a:r>
              <a:rPr lang="en-US" sz="2800" dirty="0"/>
              <a:t> </a:t>
            </a:r>
            <a:r>
              <a:rPr lang="en-US" sz="2800" dirty="0" err="1"/>
              <a:t>rețelelor</a:t>
            </a:r>
            <a:r>
              <a:rPr lang="en-US" sz="2800" dirty="0"/>
              <a:t> LAN </a:t>
            </a:r>
            <a:r>
              <a:rPr lang="en-US" sz="2800" dirty="0" err="1"/>
              <a:t>și</a:t>
            </a:r>
            <a:r>
              <a:rPr lang="en-US" sz="2800" dirty="0"/>
              <a:t> WAN cu </a:t>
            </a:r>
            <a:r>
              <a:rPr lang="en-US" sz="2800" dirty="0" err="1"/>
              <a:t>suport</a:t>
            </a:r>
            <a:r>
              <a:rPr lang="en-US" sz="2800" dirty="0"/>
              <a:t> multiprotocol. </a:t>
            </a:r>
          </a:p>
        </p:txBody>
      </p:sp>
    </p:spTree>
    <p:extLst>
      <p:ext uri="{BB962C8B-B14F-4D97-AF65-F5344CB8AC3E}">
        <p14:creationId xmlns:p14="http://schemas.microsoft.com/office/powerpoint/2010/main" val="5513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Interfață</a:t>
            </a:r>
            <a:r>
              <a:rPr lang="en-US" dirty="0"/>
              <a:t> de </a:t>
            </a:r>
            <a:r>
              <a:rPr lang="en-US" dirty="0" err="1"/>
              <a:t>rețea</a:t>
            </a:r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DEAB4E-916F-856E-18E2-98106F61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31" y="1942979"/>
            <a:ext cx="11828738" cy="48290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 </a:t>
            </a:r>
            <a:r>
              <a:rPr lang="en-US" dirty="0" err="1"/>
              <a:t>refera</a:t>
            </a:r>
            <a:r>
              <a:rPr lang="en-US" dirty="0"/>
              <a:t>̆ la un </a:t>
            </a:r>
            <a:r>
              <a:rPr lang="en-US" dirty="0" err="1"/>
              <a:t>punct</a:t>
            </a:r>
            <a:r>
              <a:rPr lang="en-US" dirty="0"/>
              <a:t> de </a:t>
            </a:r>
            <a:r>
              <a:rPr lang="en-US" dirty="0" err="1"/>
              <a:t>comunicație</a:t>
            </a:r>
            <a:r>
              <a:rPr lang="en-US" dirty="0"/>
              <a:t> cu o </a:t>
            </a:r>
            <a:r>
              <a:rPr lang="en-US" dirty="0" err="1"/>
              <a:t>rețea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r>
              <a:rPr lang="en-US" dirty="0"/>
              <a:t> (o </a:t>
            </a:r>
            <a:r>
              <a:rPr lang="en-US" dirty="0" err="1"/>
              <a:t>placa</a:t>
            </a:r>
            <a:r>
              <a:rPr lang="en-US" dirty="0"/>
              <a:t>̆ de </a:t>
            </a:r>
            <a:r>
              <a:rPr lang="en-US" dirty="0" err="1"/>
              <a:t>rețea</a:t>
            </a:r>
            <a:r>
              <a:rPr lang="en-US" dirty="0"/>
              <a:t>, un port al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dispozitiv</a:t>
            </a:r>
            <a:r>
              <a:rPr lang="en-US" dirty="0"/>
              <a:t> </a:t>
            </a:r>
            <a:r>
              <a:rPr lang="en-US" dirty="0" err="1"/>
              <a:t>avansat</a:t>
            </a:r>
            <a:r>
              <a:rPr lang="en-US" dirty="0"/>
              <a:t> de </a:t>
            </a:r>
            <a:r>
              <a:rPr lang="en-US" dirty="0" err="1"/>
              <a:t>rețea</a:t>
            </a:r>
            <a:r>
              <a:rPr lang="en-US" dirty="0"/>
              <a:t>);</a:t>
            </a:r>
          </a:p>
          <a:p>
            <a:r>
              <a:rPr lang="en-US" dirty="0"/>
              <a:t>Un calculator cu o </a:t>
            </a:r>
            <a:r>
              <a:rPr lang="en-US" dirty="0" err="1"/>
              <a:t>placa</a:t>
            </a:r>
            <a:r>
              <a:rPr lang="en-US" dirty="0"/>
              <a:t>̆ de </a:t>
            </a:r>
            <a:r>
              <a:rPr lang="en-US" dirty="0" err="1"/>
              <a:t>rețea</a:t>
            </a:r>
            <a:r>
              <a:rPr lang="en-US" dirty="0"/>
              <a:t> are o </a:t>
            </a:r>
            <a:r>
              <a:rPr lang="en-US" dirty="0" err="1"/>
              <a:t>singura</a:t>
            </a:r>
            <a:r>
              <a:rPr lang="en-US" dirty="0"/>
              <a:t>̆ </a:t>
            </a:r>
            <a:r>
              <a:rPr lang="en-US" dirty="0" err="1"/>
              <a:t>interfața</a:t>
            </a:r>
            <a:r>
              <a:rPr lang="en-US" dirty="0"/>
              <a:t>̆ de </a:t>
            </a:r>
            <a:r>
              <a:rPr lang="en-US" dirty="0" err="1"/>
              <a:t>rețea</a:t>
            </a:r>
            <a:r>
              <a:rPr lang="en-US" dirty="0"/>
              <a:t>, un calculator cu </a:t>
            </a:r>
            <a:r>
              <a:rPr lang="en-US" dirty="0" err="1"/>
              <a:t>doua</a:t>
            </a:r>
            <a:r>
              <a:rPr lang="en-US" dirty="0"/>
              <a:t>̆ </a:t>
            </a:r>
            <a:r>
              <a:rPr lang="en-US" dirty="0" err="1"/>
              <a:t>plăci</a:t>
            </a:r>
            <a:r>
              <a:rPr lang="en-US" dirty="0"/>
              <a:t> are </a:t>
            </a:r>
            <a:r>
              <a:rPr lang="en-US" dirty="0" err="1"/>
              <a:t>doua</a:t>
            </a:r>
            <a:r>
              <a:rPr lang="en-US" dirty="0"/>
              <a:t>̆ </a:t>
            </a:r>
            <a:r>
              <a:rPr lang="en-US" dirty="0" err="1"/>
              <a:t>interfețe</a:t>
            </a:r>
            <a:r>
              <a:rPr lang="en-US" dirty="0"/>
              <a:t>;</a:t>
            </a:r>
          </a:p>
          <a:p>
            <a:r>
              <a:rPr lang="en-US" dirty="0"/>
              <a:t>Un switch/</a:t>
            </a:r>
            <a:r>
              <a:rPr lang="en-US" dirty="0" err="1"/>
              <a:t>ruter</a:t>
            </a:r>
            <a:r>
              <a:rPr lang="en-US" dirty="0"/>
              <a:t> are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interfețe</a:t>
            </a:r>
            <a:r>
              <a:rPr lang="en-US" dirty="0"/>
              <a:t> de </a:t>
            </a:r>
            <a:r>
              <a:rPr lang="en-US" dirty="0" err="1"/>
              <a:t>rețea</a:t>
            </a:r>
            <a:r>
              <a:rPr lang="en-US" dirty="0"/>
              <a:t> –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porturi</a:t>
            </a:r>
            <a:r>
              <a:rPr lang="en-US" dirty="0"/>
              <a:t> de </a:t>
            </a:r>
            <a:r>
              <a:rPr lang="en-US" dirty="0" err="1"/>
              <a:t>comunicație</a:t>
            </a:r>
            <a:r>
              <a:rPr lang="en-US" dirty="0"/>
              <a:t>; </a:t>
            </a:r>
          </a:p>
          <a:p>
            <a:r>
              <a:rPr lang="en-US" dirty="0" err="1"/>
              <a:t>Denumirea</a:t>
            </a:r>
            <a:r>
              <a:rPr lang="en-US" dirty="0"/>
              <a:t> de </a:t>
            </a:r>
            <a:r>
              <a:rPr lang="en-US" dirty="0" err="1"/>
              <a:t>interfața</a:t>
            </a:r>
            <a:r>
              <a:rPr lang="en-US" dirty="0"/>
              <a:t>̆ de </a:t>
            </a:r>
            <a:r>
              <a:rPr lang="en-US" dirty="0" err="1"/>
              <a:t>rețea</a:t>
            </a:r>
            <a:r>
              <a:rPr lang="en-US" dirty="0"/>
              <a:t> se </a:t>
            </a:r>
            <a:r>
              <a:rPr lang="en-US" dirty="0" err="1"/>
              <a:t>refera</a:t>
            </a:r>
            <a:r>
              <a:rPr lang="en-US" dirty="0"/>
              <a:t>̆ </a:t>
            </a:r>
            <a:r>
              <a:rPr lang="en-US" dirty="0" err="1"/>
              <a:t>și</a:t>
            </a:r>
            <a:r>
              <a:rPr lang="en-US" dirty="0"/>
              <a:t> la </a:t>
            </a:r>
            <a:r>
              <a:rPr lang="en-US" dirty="0" err="1"/>
              <a:t>abstracția</a:t>
            </a:r>
            <a:r>
              <a:rPr lang="en-US" dirty="0"/>
              <a:t> dată de </a:t>
            </a:r>
            <a:r>
              <a:rPr lang="en-US" dirty="0" err="1"/>
              <a:t>sistemul</a:t>
            </a:r>
            <a:r>
              <a:rPr lang="en-US" dirty="0"/>
              <a:t> de </a:t>
            </a:r>
            <a:r>
              <a:rPr lang="en-US" dirty="0" err="1"/>
              <a:t>operare</a:t>
            </a:r>
            <a:r>
              <a:rPr lang="en-US" dirty="0"/>
              <a:t>: </a:t>
            </a:r>
          </a:p>
          <a:p>
            <a:pPr lvl="1"/>
            <a:r>
              <a:rPr lang="en-US" sz="3400" dirty="0" err="1"/>
              <a:t>Configurarea</a:t>
            </a:r>
            <a:r>
              <a:rPr lang="en-US" sz="3400" dirty="0"/>
              <a:t> </a:t>
            </a:r>
            <a:r>
              <a:rPr lang="en-US" sz="3400" dirty="0" err="1"/>
              <a:t>unei</a:t>
            </a:r>
            <a:r>
              <a:rPr lang="en-US" sz="3400" dirty="0"/>
              <a:t> </a:t>
            </a:r>
            <a:r>
              <a:rPr lang="en-US" sz="3400" dirty="0" err="1"/>
              <a:t>plăci</a:t>
            </a:r>
            <a:r>
              <a:rPr lang="en-US" sz="3400" dirty="0"/>
              <a:t> de </a:t>
            </a:r>
            <a:r>
              <a:rPr lang="en-US" sz="3400" dirty="0" err="1"/>
              <a:t>rețea</a:t>
            </a:r>
            <a:r>
              <a:rPr lang="en-US" sz="3400" dirty="0"/>
              <a:t> </a:t>
            </a:r>
            <a:r>
              <a:rPr lang="en-US" sz="3400" dirty="0" err="1"/>
              <a:t>sau</a:t>
            </a:r>
            <a:r>
              <a:rPr lang="en-US" sz="3400" dirty="0"/>
              <a:t> a </a:t>
            </a:r>
            <a:r>
              <a:rPr lang="en-US" sz="3400" dirty="0" err="1"/>
              <a:t>unui</a:t>
            </a:r>
            <a:r>
              <a:rPr lang="en-US" sz="3400" dirty="0"/>
              <a:t> port al </a:t>
            </a:r>
            <a:r>
              <a:rPr lang="en-US" sz="3400" dirty="0" err="1"/>
              <a:t>unui</a:t>
            </a:r>
            <a:r>
              <a:rPr lang="en-US" sz="3400" dirty="0"/>
              <a:t> </a:t>
            </a:r>
            <a:r>
              <a:rPr lang="en-US" sz="3400" dirty="0" err="1"/>
              <a:t>ruter</a:t>
            </a:r>
            <a:r>
              <a:rPr lang="en-US" sz="3400" dirty="0"/>
              <a:t> se </a:t>
            </a:r>
            <a:r>
              <a:rPr lang="en-US" sz="3400" dirty="0" err="1"/>
              <a:t>numește</a:t>
            </a:r>
            <a:r>
              <a:rPr lang="en-US" sz="3400" dirty="0"/>
              <a:t> </a:t>
            </a:r>
            <a:r>
              <a:rPr lang="en-US" sz="3400" i="1" dirty="0" err="1"/>
              <a:t>configurarea</a:t>
            </a:r>
            <a:r>
              <a:rPr lang="en-US" sz="3400" i="1" dirty="0"/>
              <a:t> </a:t>
            </a:r>
            <a:r>
              <a:rPr lang="en-US" sz="3400" i="1" dirty="0" err="1"/>
              <a:t>unei</a:t>
            </a:r>
            <a:r>
              <a:rPr lang="en-US" sz="3400" i="1" dirty="0"/>
              <a:t> </a:t>
            </a:r>
            <a:r>
              <a:rPr lang="en-US" sz="3400" i="1" dirty="0" err="1"/>
              <a:t>interfețe</a:t>
            </a:r>
            <a:r>
              <a:rPr lang="en-US" sz="3400" i="1" dirty="0"/>
              <a:t>;</a:t>
            </a:r>
            <a:r>
              <a:rPr lang="en-US" sz="3400" dirty="0"/>
              <a:t> </a:t>
            </a:r>
          </a:p>
          <a:p>
            <a:pPr lvl="1"/>
            <a:r>
              <a:rPr lang="en-US" sz="3400" dirty="0"/>
              <a:t>Pe un </a:t>
            </a:r>
            <a:r>
              <a:rPr lang="en-US" sz="3400" dirty="0" err="1"/>
              <a:t>sistem</a:t>
            </a:r>
            <a:r>
              <a:rPr lang="en-US" sz="3400" dirty="0"/>
              <a:t> Unix/Linux, </a:t>
            </a:r>
            <a:r>
              <a:rPr lang="en-US" sz="3400" dirty="0" err="1"/>
              <a:t>interfețele</a:t>
            </a:r>
            <a:r>
              <a:rPr lang="en-US" sz="3400" dirty="0"/>
              <a:t> de </a:t>
            </a:r>
            <a:r>
              <a:rPr lang="en-US" sz="3400" dirty="0" err="1"/>
              <a:t>plăci</a:t>
            </a:r>
            <a:r>
              <a:rPr lang="en-US" sz="3400" dirty="0"/>
              <a:t> de </a:t>
            </a:r>
            <a:r>
              <a:rPr lang="en-US" sz="3400" dirty="0" err="1"/>
              <a:t>rețea</a:t>
            </a:r>
            <a:r>
              <a:rPr lang="en-US" sz="3400" dirty="0"/>
              <a:t> Ethernet sunt </a:t>
            </a:r>
            <a:r>
              <a:rPr lang="en-US" sz="3400" dirty="0" err="1"/>
              <a:t>denumite</a:t>
            </a:r>
            <a:r>
              <a:rPr lang="en-US" sz="3400" dirty="0"/>
              <a:t> eth0, eth1, etc.;</a:t>
            </a:r>
          </a:p>
          <a:p>
            <a:pPr lvl="1"/>
            <a:r>
              <a:rPr lang="en-US" sz="3400" dirty="0"/>
              <a:t>O </a:t>
            </a:r>
            <a:r>
              <a:rPr lang="en-US" sz="3400" dirty="0" err="1"/>
              <a:t>interfața</a:t>
            </a:r>
            <a:r>
              <a:rPr lang="en-US" sz="3400" dirty="0"/>
              <a:t>̆ </a:t>
            </a:r>
            <a:r>
              <a:rPr lang="en-US" sz="3400" dirty="0" err="1"/>
              <a:t>virtuala</a:t>
            </a:r>
            <a:r>
              <a:rPr lang="en-US" sz="3400" dirty="0"/>
              <a:t>̆ </a:t>
            </a:r>
            <a:r>
              <a:rPr lang="en-US" sz="3400" dirty="0" err="1"/>
              <a:t>denumita</a:t>
            </a:r>
            <a:r>
              <a:rPr lang="en-US" sz="3400" dirty="0"/>
              <a:t>̆ </a:t>
            </a:r>
            <a:r>
              <a:rPr lang="en-US" sz="3400" dirty="0" err="1"/>
              <a:t>interfața</a:t>
            </a:r>
            <a:r>
              <a:rPr lang="en-US" sz="3400" dirty="0"/>
              <a:t>̆ de </a:t>
            </a:r>
            <a:r>
              <a:rPr lang="en-US" sz="3400" i="1" dirty="0"/>
              <a:t>loopback</a:t>
            </a:r>
            <a:r>
              <a:rPr lang="en-US" sz="3400" dirty="0"/>
              <a:t> </a:t>
            </a:r>
            <a:r>
              <a:rPr lang="en-US" sz="3400" dirty="0" err="1"/>
              <a:t>este</a:t>
            </a:r>
            <a:r>
              <a:rPr lang="en-US" sz="3400" dirty="0"/>
              <a:t> </a:t>
            </a:r>
            <a:r>
              <a:rPr lang="en-US" sz="3400" dirty="0" err="1"/>
              <a:t>folosita</a:t>
            </a:r>
            <a:r>
              <a:rPr lang="en-US" sz="3400" dirty="0"/>
              <a:t>̆ </a:t>
            </a:r>
            <a:r>
              <a:rPr lang="en-US" sz="3400" dirty="0" err="1"/>
              <a:t>pentru</a:t>
            </a:r>
            <a:r>
              <a:rPr lang="en-US" sz="3400" dirty="0"/>
              <a:t> a </a:t>
            </a:r>
            <a:r>
              <a:rPr lang="en-US" sz="3400" dirty="0" err="1"/>
              <a:t>referi</a:t>
            </a:r>
            <a:r>
              <a:rPr lang="en-US" sz="3400" dirty="0"/>
              <a:t> </a:t>
            </a:r>
            <a:r>
              <a:rPr lang="en-US" sz="3400" dirty="0" err="1"/>
              <a:t>stația</a:t>
            </a:r>
            <a:r>
              <a:rPr lang="en-US" sz="3400" dirty="0"/>
              <a:t> </a:t>
            </a:r>
            <a:r>
              <a:rPr lang="en-US" sz="3400" dirty="0" err="1"/>
              <a:t>curenta</a:t>
            </a:r>
            <a:r>
              <a:rPr lang="en-US" sz="3400" dirty="0"/>
              <a:t>̆ ca </a:t>
            </a:r>
            <a:r>
              <a:rPr lang="en-US" sz="3400" dirty="0" err="1"/>
              <a:t>și</a:t>
            </a:r>
            <a:r>
              <a:rPr lang="en-US" sz="3400" dirty="0"/>
              <a:t> cum </a:t>
            </a:r>
            <a:r>
              <a:rPr lang="en-US" sz="3400" dirty="0" err="1"/>
              <a:t>aceasta</a:t>
            </a:r>
            <a:r>
              <a:rPr lang="en-US" sz="3400" dirty="0"/>
              <a:t> s-</a:t>
            </a:r>
            <a:r>
              <a:rPr lang="en-US" sz="3400" dirty="0" err="1"/>
              <a:t>ar</a:t>
            </a:r>
            <a:r>
              <a:rPr lang="en-US" sz="3400" dirty="0"/>
              <a:t> </a:t>
            </a:r>
            <a:r>
              <a:rPr lang="en-US" sz="3400" dirty="0" err="1"/>
              <a:t>afla</a:t>
            </a:r>
            <a:r>
              <a:rPr lang="en-US" sz="3400" dirty="0"/>
              <a:t> </a:t>
            </a:r>
            <a:r>
              <a:rPr lang="en-US" sz="3400" dirty="0" err="1"/>
              <a:t>într-o</a:t>
            </a:r>
            <a:r>
              <a:rPr lang="en-US" sz="3400" dirty="0"/>
              <a:t> </a:t>
            </a:r>
            <a:r>
              <a:rPr lang="en-US" sz="3400" dirty="0" err="1"/>
              <a:t>rețea</a:t>
            </a:r>
            <a:r>
              <a:rPr lang="en-US" sz="3400" dirty="0"/>
              <a:t> (</a:t>
            </a:r>
            <a:r>
              <a:rPr lang="en-US" sz="3400" dirty="0" err="1"/>
              <a:t>deși</a:t>
            </a:r>
            <a:r>
              <a:rPr lang="en-US" sz="3400" dirty="0"/>
              <a:t> </a:t>
            </a:r>
            <a:r>
              <a:rPr lang="en-US" sz="3400" dirty="0" err="1"/>
              <a:t>aceasta</a:t>
            </a:r>
            <a:r>
              <a:rPr lang="en-US" sz="3400" dirty="0"/>
              <a:t> nu </a:t>
            </a:r>
            <a:r>
              <a:rPr lang="en-US" sz="3400" dirty="0" err="1"/>
              <a:t>exista</a:t>
            </a:r>
            <a:r>
              <a:rPr lang="en-US" sz="3400" dirty="0"/>
              <a:t>̆ </a:t>
            </a:r>
            <a:r>
              <a:rPr lang="en-US" sz="3400" dirty="0" err="1"/>
              <a:t>fizic</a:t>
            </a:r>
            <a:r>
              <a:rPr lang="en-US" sz="3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4684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Protocoale</a:t>
            </a:r>
            <a:r>
              <a:rPr lang="en-US" dirty="0"/>
              <a:t> de </a:t>
            </a:r>
            <a:r>
              <a:rPr lang="en-US" dirty="0" err="1"/>
              <a:t>comunicație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7A978C-1134-F86E-BE68-45195D25F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531" y="1847506"/>
            <a:ext cx="11837792" cy="50392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 protocol de </a:t>
            </a:r>
            <a:r>
              <a:rPr lang="en-US" dirty="0" err="1"/>
              <a:t>comunicație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set de reguli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comunicarea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rețea</a:t>
            </a:r>
            <a:r>
              <a:rPr lang="en-US" dirty="0"/>
              <a:t>;</a:t>
            </a:r>
          </a:p>
          <a:p>
            <a:r>
              <a:rPr lang="en-US" dirty="0" err="1"/>
              <a:t>Protocolul</a:t>
            </a:r>
            <a:r>
              <a:rPr lang="en-US" dirty="0"/>
              <a:t> </a:t>
            </a:r>
            <a:r>
              <a:rPr lang="en-US" dirty="0" err="1"/>
              <a:t>definește</a:t>
            </a:r>
            <a:r>
              <a:rPr lang="en-US" dirty="0"/>
              <a:t> </a:t>
            </a:r>
            <a:r>
              <a:rPr lang="en-US" dirty="0" err="1"/>
              <a:t>regulile</a:t>
            </a:r>
            <a:r>
              <a:rPr lang="en-US" dirty="0"/>
              <a:t> de </a:t>
            </a:r>
            <a:r>
              <a:rPr lang="en-US" dirty="0" err="1"/>
              <a:t>comunicație</a:t>
            </a:r>
            <a:r>
              <a:rPr lang="en-US" dirty="0"/>
              <a:t>, </a:t>
            </a:r>
            <a:r>
              <a:rPr lang="en-US" dirty="0" err="1"/>
              <a:t>inclusiv</a:t>
            </a:r>
            <a:r>
              <a:rPr lang="en-US" dirty="0"/>
              <a:t> </a:t>
            </a:r>
            <a:r>
              <a:rPr lang="en-US" dirty="0" err="1"/>
              <a:t>sintaxa</a:t>
            </a:r>
            <a:r>
              <a:rPr lang="en-US" dirty="0"/>
              <a:t> </a:t>
            </a:r>
            <a:r>
              <a:rPr lang="en-US" dirty="0" err="1"/>
              <a:t>comenzilor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comportamentul</a:t>
            </a:r>
            <a:r>
              <a:rPr lang="en-US" dirty="0"/>
              <a:t> </a:t>
            </a:r>
            <a:r>
              <a:rPr lang="en-US" dirty="0" err="1"/>
              <a:t>așteptat</a:t>
            </a:r>
            <a:r>
              <a:rPr lang="en-US" dirty="0"/>
              <a:t> la </a:t>
            </a:r>
            <a:r>
              <a:rPr lang="en-US" dirty="0" err="1"/>
              <a:t>transmiterea</a:t>
            </a:r>
            <a:r>
              <a:rPr lang="en-US" dirty="0"/>
              <a:t> </a:t>
            </a:r>
            <a:r>
              <a:rPr lang="en-US" dirty="0" err="1"/>
              <a:t>acestora</a:t>
            </a:r>
            <a:r>
              <a:rPr lang="en-US" dirty="0"/>
              <a:t>;</a:t>
            </a:r>
          </a:p>
          <a:p>
            <a:r>
              <a:rPr lang="en-US" dirty="0" err="1"/>
              <a:t>Protocoalele</a:t>
            </a:r>
            <a:r>
              <a:rPr lang="en-US" dirty="0"/>
              <a:t> de </a:t>
            </a:r>
            <a:r>
              <a:rPr lang="en-US" dirty="0" err="1"/>
              <a:t>comunicație</a:t>
            </a:r>
            <a:r>
              <a:rPr lang="en-US" dirty="0"/>
              <a:t> pot fi </a:t>
            </a:r>
            <a:r>
              <a:rPr lang="en-US" dirty="0" err="1"/>
              <a:t>implementate</a:t>
            </a:r>
            <a:r>
              <a:rPr lang="en-US" dirty="0"/>
              <a:t> </a:t>
            </a:r>
            <a:r>
              <a:rPr lang="en-US" dirty="0" err="1"/>
              <a:t>atât</a:t>
            </a:r>
            <a:r>
              <a:rPr lang="en-US" dirty="0"/>
              <a:t> la </a:t>
            </a:r>
            <a:r>
              <a:rPr lang="en-US" dirty="0" err="1"/>
              <a:t>nivel</a:t>
            </a:r>
            <a:r>
              <a:rPr lang="en-US" dirty="0"/>
              <a:t> hardware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software;</a:t>
            </a:r>
          </a:p>
          <a:p>
            <a:r>
              <a:rPr lang="en-US" dirty="0"/>
              <a:t>Un protocol de </a:t>
            </a:r>
            <a:r>
              <a:rPr lang="en-US" dirty="0" err="1"/>
              <a:t>comunicație</a:t>
            </a:r>
            <a:r>
              <a:rPr lang="en-US" dirty="0"/>
              <a:t> poate </a:t>
            </a:r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din </a:t>
            </a:r>
            <a:r>
              <a:rPr lang="en-US" dirty="0" err="1"/>
              <a:t>comunicarea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rețea</a:t>
            </a:r>
            <a:r>
              <a:rPr lang="en-US" dirty="0"/>
              <a:t>, </a:t>
            </a:r>
            <a:r>
              <a:rPr lang="en-US" dirty="0" err="1"/>
              <a:t>utilizând</a:t>
            </a:r>
            <a:r>
              <a:rPr lang="en-US" dirty="0"/>
              <a:t> </a:t>
            </a:r>
            <a:r>
              <a:rPr lang="en-US" dirty="0" err="1"/>
              <a:t>facilitățile</a:t>
            </a:r>
            <a:r>
              <a:rPr lang="en-US" dirty="0"/>
              <a:t> </a:t>
            </a:r>
            <a:r>
              <a:rPr lang="en-US" dirty="0" err="1"/>
              <a:t>oferite</a:t>
            </a:r>
            <a:r>
              <a:rPr lang="en-US" dirty="0"/>
              <a:t> de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protocoale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86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Vă mulțumesc că</a:t>
            </a:r>
            <a:br>
              <a:rPr lang="ro-RO" dirty="0"/>
            </a:br>
            <a:r>
              <a:rPr lang="ro-RO" dirty="0"/>
              <a:t>ați venit la curs!</a:t>
            </a:r>
            <a:endParaRPr lang="en-US" dirty="0"/>
          </a:p>
        </p:txBody>
      </p:sp>
      <p:pic>
        <p:nvPicPr>
          <p:cNvPr id="1030" name="Picture 6" descr="Alba Iulia - Cetatea Unirii - TRINITAS TV">
            <a:extLst>
              <a:ext uri="{FF2B5EF4-FFF2-40B4-BE49-F238E27FC236}">
                <a16:creationId xmlns:a16="http://schemas.microsoft.com/office/drawing/2014/main" id="{FE1D8324-47E0-F422-8677-2B9F3C893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521"/>
            <a:ext cx="12192000" cy="551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76370-AC04-A619-6CF3-0CE951E14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795" y="4488209"/>
            <a:ext cx="2486241" cy="24862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Flag of Romania">
            <a:extLst>
              <a:ext uri="{FF2B5EF4-FFF2-40B4-BE49-F238E27FC236}">
                <a16:creationId xmlns:a16="http://schemas.microsoft.com/office/drawing/2014/main" id="{AB71E596-0307-0943-7574-C1C9A1AE9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9" y="5516479"/>
            <a:ext cx="1858794" cy="124015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1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Stive de </a:t>
            </a:r>
            <a:r>
              <a:rPr lang="en-US" dirty="0" err="1"/>
              <a:t>protocoale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AE067-B301-AC2E-C6FD-BA5CFEAC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99" y="1849654"/>
            <a:ext cx="11665775" cy="50392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 </a:t>
            </a:r>
            <a:r>
              <a:rPr lang="en-US" dirty="0" err="1"/>
              <a:t>stivă</a:t>
            </a:r>
            <a:r>
              <a:rPr lang="en-US" dirty="0"/>
              <a:t> de </a:t>
            </a:r>
            <a:r>
              <a:rPr lang="en-US" dirty="0" err="1"/>
              <a:t>protocoale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set de </a:t>
            </a:r>
            <a:r>
              <a:rPr lang="en-US" dirty="0" err="1"/>
              <a:t>protocoale</a:t>
            </a:r>
            <a:r>
              <a:rPr lang="en-US" dirty="0"/>
              <a:t> </a:t>
            </a:r>
            <a:r>
              <a:rPr lang="en-US" dirty="0" err="1"/>
              <a:t>proiectate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funcționeze</a:t>
            </a:r>
            <a:r>
              <a:rPr lang="en-US" dirty="0"/>
              <a:t> </a:t>
            </a:r>
            <a:r>
              <a:rPr lang="en-US" dirty="0" err="1"/>
              <a:t>împreună</a:t>
            </a:r>
            <a:r>
              <a:rPr lang="en-US" dirty="0"/>
              <a:t>;</a:t>
            </a:r>
          </a:p>
          <a:p>
            <a:r>
              <a:rPr lang="en-US" dirty="0" err="1"/>
              <a:t>Motivația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separa</a:t>
            </a:r>
            <a:r>
              <a:rPr lang="en-US" dirty="0"/>
              <a:t> </a:t>
            </a:r>
            <a:r>
              <a:rPr lang="en-US" dirty="0" err="1"/>
              <a:t>comunicarea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rețea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protocoale</a:t>
            </a:r>
            <a:r>
              <a:rPr lang="en-US" dirty="0"/>
              <a:t> multiple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complexitatea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;</a:t>
            </a:r>
          </a:p>
          <a:p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stivă</a:t>
            </a:r>
            <a:r>
              <a:rPr lang="en-US" dirty="0"/>
              <a:t> de </a:t>
            </a:r>
            <a:r>
              <a:rPr lang="en-US" dirty="0" err="1"/>
              <a:t>protocoale</a:t>
            </a:r>
            <a:r>
              <a:rPr lang="en-US" dirty="0"/>
              <a:t>, </a:t>
            </a:r>
            <a:r>
              <a:rPr lang="en-US" dirty="0" err="1"/>
              <a:t>fiecare</a:t>
            </a:r>
            <a:r>
              <a:rPr lang="en-US" dirty="0"/>
              <a:t> protocol superior </a:t>
            </a:r>
            <a:r>
              <a:rPr lang="en-US" dirty="0" err="1"/>
              <a:t>folosește</a:t>
            </a:r>
            <a:r>
              <a:rPr lang="en-US" dirty="0"/>
              <a:t> </a:t>
            </a:r>
            <a:r>
              <a:rPr lang="en-US" dirty="0" err="1"/>
              <a:t>protocoale</a:t>
            </a:r>
            <a:r>
              <a:rPr lang="en-US" dirty="0"/>
              <a:t> </a:t>
            </a:r>
            <a:r>
              <a:rPr lang="en-US" dirty="0" err="1"/>
              <a:t>inferioare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protocol inferior </a:t>
            </a:r>
            <a:r>
              <a:rPr lang="en-US" dirty="0" err="1"/>
              <a:t>livrează</a:t>
            </a:r>
            <a:r>
              <a:rPr lang="en-US" dirty="0"/>
              <a:t> </a:t>
            </a:r>
            <a:r>
              <a:rPr lang="en-US" dirty="0" err="1"/>
              <a:t>servicii</a:t>
            </a:r>
            <a:r>
              <a:rPr lang="en-US" dirty="0"/>
              <a:t> </a:t>
            </a:r>
            <a:r>
              <a:rPr lang="en-US" dirty="0" err="1"/>
              <a:t>protocoalelor</a:t>
            </a:r>
            <a:r>
              <a:rPr lang="en-US" dirty="0"/>
              <a:t> </a:t>
            </a:r>
            <a:r>
              <a:rPr lang="en-US" dirty="0" err="1"/>
              <a:t>superioare</a:t>
            </a:r>
            <a:r>
              <a:rPr lang="en-US" dirty="0"/>
              <a:t>;</a:t>
            </a:r>
          </a:p>
          <a:p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, un protocol care se </a:t>
            </a:r>
            <a:r>
              <a:rPr lang="en-US" dirty="0" err="1"/>
              <a:t>ocupă</a:t>
            </a:r>
            <a:r>
              <a:rPr lang="en-US" dirty="0"/>
              <a:t> cu </a:t>
            </a:r>
            <a:r>
              <a:rPr lang="en-US" dirty="0" err="1"/>
              <a:t>transferul</a:t>
            </a:r>
            <a:r>
              <a:rPr lang="en-US" dirty="0"/>
              <a:t> de </a:t>
            </a:r>
            <a:r>
              <a:rPr lang="en-US" dirty="0" err="1"/>
              <a:t>fișiere</a:t>
            </a:r>
            <a:r>
              <a:rPr lang="en-US" dirty="0"/>
              <a:t> nu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avea</a:t>
            </a:r>
            <a:r>
              <a:rPr lang="en-US" dirty="0"/>
              <a:t> reguli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transformarea</a:t>
            </a:r>
            <a:r>
              <a:rPr lang="en-US" dirty="0"/>
              <a:t> </a:t>
            </a:r>
            <a:r>
              <a:rPr lang="en-US" dirty="0" err="1"/>
              <a:t>informației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semnal</a:t>
            </a:r>
            <a:r>
              <a:rPr lang="en-US" dirty="0"/>
              <a:t> electric.</a:t>
            </a:r>
          </a:p>
        </p:txBody>
      </p:sp>
    </p:spTree>
    <p:extLst>
      <p:ext uri="{BB962C8B-B14F-4D97-AF65-F5344CB8AC3E}">
        <p14:creationId xmlns:p14="http://schemas.microsoft.com/office/powerpoint/2010/main" val="101209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Stive de </a:t>
            </a:r>
            <a:r>
              <a:rPr lang="en-US" dirty="0" err="1"/>
              <a:t>protocoale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AE067-B301-AC2E-C6FD-BA5CFEAC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99" y="1849654"/>
            <a:ext cx="11665775" cy="5039263"/>
          </a:xfrm>
        </p:spPr>
        <p:txBody>
          <a:bodyPr>
            <a:normAutofit/>
          </a:bodyPr>
          <a:lstStyle/>
          <a:p>
            <a:r>
              <a:rPr lang="en-US" dirty="0"/>
              <a:t>Pentru a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comunica</a:t>
            </a:r>
            <a:r>
              <a:rPr lang="en-US" dirty="0"/>
              <a:t>, </a:t>
            </a:r>
            <a:r>
              <a:rPr lang="en-US" dirty="0" err="1"/>
              <a:t>atât</a:t>
            </a:r>
            <a:r>
              <a:rPr lang="en-US" dirty="0"/>
              <a:t> </a:t>
            </a:r>
            <a:r>
              <a:rPr lang="en-US" dirty="0" err="1"/>
              <a:t>sursa</a:t>
            </a:r>
            <a:r>
              <a:rPr lang="en-US" dirty="0"/>
              <a:t>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destinația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trebui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utilizeze</a:t>
            </a:r>
            <a:r>
              <a:rPr lang="en-US" dirty="0"/>
              <a:t> </a:t>
            </a:r>
            <a:r>
              <a:rPr lang="en-US" dirty="0" err="1"/>
              <a:t>aceeași</a:t>
            </a:r>
            <a:r>
              <a:rPr lang="en-US" dirty="0"/>
              <a:t> </a:t>
            </a:r>
            <a:r>
              <a:rPr lang="en-US" dirty="0" err="1"/>
              <a:t>stivă</a:t>
            </a:r>
            <a:r>
              <a:rPr lang="en-US" dirty="0"/>
              <a:t> de </a:t>
            </a:r>
            <a:r>
              <a:rPr lang="en-US" dirty="0" err="1"/>
              <a:t>protocoale</a:t>
            </a:r>
            <a:r>
              <a:rPr lang="en-US" dirty="0"/>
              <a:t>;</a:t>
            </a:r>
          </a:p>
          <a:p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stivă</a:t>
            </a:r>
            <a:r>
              <a:rPr lang="en-US" dirty="0"/>
              <a:t> de </a:t>
            </a:r>
            <a:r>
              <a:rPr lang="en-US" dirty="0" err="1"/>
              <a:t>protocoale</a:t>
            </a:r>
            <a:r>
              <a:rPr lang="en-US" dirty="0"/>
              <a:t>, </a:t>
            </a:r>
            <a:r>
              <a:rPr lang="en-US" dirty="0" err="1"/>
              <a:t>fiecare</a:t>
            </a:r>
            <a:r>
              <a:rPr lang="en-US" dirty="0"/>
              <a:t> protocol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propriul</a:t>
            </a:r>
            <a:r>
              <a:rPr lang="en-US" dirty="0"/>
              <a:t> set de reguli </a:t>
            </a:r>
            <a:r>
              <a:rPr lang="en-US" dirty="0" err="1"/>
              <a:t>și</a:t>
            </a:r>
            <a:r>
              <a:rPr lang="en-US" dirty="0"/>
              <a:t> propria </a:t>
            </a:r>
            <a:r>
              <a:rPr lang="en-US" dirty="0" err="1"/>
              <a:t>unitate</a:t>
            </a:r>
            <a:r>
              <a:rPr lang="en-US" dirty="0"/>
              <a:t> de transfer (cum se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mesajele</a:t>
            </a:r>
            <a:r>
              <a:rPr lang="en-US" dirty="0"/>
              <a:t> </a:t>
            </a:r>
            <a:r>
              <a:rPr lang="en-US" dirty="0" err="1"/>
              <a:t>trimise</a:t>
            </a:r>
            <a:r>
              <a:rPr lang="en-US" dirty="0"/>
              <a:t> de protocol);</a:t>
            </a:r>
          </a:p>
          <a:p>
            <a:r>
              <a:rPr lang="en-US" dirty="0" err="1"/>
              <a:t>Fiecare</a:t>
            </a:r>
            <a:r>
              <a:rPr lang="en-US" dirty="0"/>
              <a:t> protocol din </a:t>
            </a:r>
            <a:r>
              <a:rPr lang="en-US" dirty="0" err="1"/>
              <a:t>stivă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comunica</a:t>
            </a:r>
            <a:r>
              <a:rPr lang="en-US" dirty="0"/>
              <a:t> cu </a:t>
            </a:r>
            <a:r>
              <a:rPr lang="en-US" dirty="0" err="1"/>
              <a:t>protocolul</a:t>
            </a:r>
            <a:r>
              <a:rPr lang="en-US" dirty="0"/>
              <a:t> </a:t>
            </a:r>
            <a:r>
              <a:rPr lang="en-US" dirty="0" err="1"/>
              <a:t>corespondent</a:t>
            </a:r>
            <a:r>
              <a:rPr lang="en-US" dirty="0"/>
              <a:t> de pe </a:t>
            </a:r>
            <a:r>
              <a:rPr lang="en-US" dirty="0" err="1"/>
              <a:t>nodul</a:t>
            </a:r>
            <a:r>
              <a:rPr lang="en-US" dirty="0"/>
              <a:t> cu care </a:t>
            </a:r>
            <a:r>
              <a:rPr lang="en-US" dirty="0" err="1"/>
              <a:t>comunică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78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Încapsulare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AE067-B301-AC2E-C6FD-BA5CFEAC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99" y="1849654"/>
            <a:ext cx="11665775" cy="503926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unitate</a:t>
            </a:r>
            <a:r>
              <a:rPr lang="en-US" dirty="0"/>
              <a:t> de transfer a </a:t>
            </a:r>
            <a:r>
              <a:rPr lang="en-US" dirty="0" err="1"/>
              <a:t>unui</a:t>
            </a:r>
            <a:r>
              <a:rPr lang="en-US" dirty="0"/>
              <a:t> protocol se </a:t>
            </a:r>
            <a:r>
              <a:rPr lang="en-US" dirty="0" err="1"/>
              <a:t>înțelege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de </a:t>
            </a:r>
            <a:r>
              <a:rPr lang="en-US" dirty="0" err="1"/>
              <a:t>reprezentare</a:t>
            </a:r>
            <a:r>
              <a:rPr lang="en-US" dirty="0"/>
              <a:t> a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mesaj</a:t>
            </a:r>
            <a:r>
              <a:rPr lang="en-US" dirty="0"/>
              <a:t> trimis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protocolul</a:t>
            </a:r>
            <a:r>
              <a:rPr lang="en-US" dirty="0"/>
              <a:t> </a:t>
            </a:r>
            <a:r>
              <a:rPr lang="en-US" dirty="0" err="1"/>
              <a:t>respectiv</a:t>
            </a:r>
            <a:r>
              <a:rPr lang="en-US" dirty="0"/>
              <a:t>;</a:t>
            </a:r>
          </a:p>
          <a:p>
            <a:r>
              <a:rPr lang="en-US" dirty="0" err="1"/>
              <a:t>Fiecare</a:t>
            </a:r>
            <a:r>
              <a:rPr lang="en-US" dirty="0"/>
              <a:t> protocol </a:t>
            </a:r>
            <a:r>
              <a:rPr lang="en-US" dirty="0" err="1"/>
              <a:t>dintr</a:t>
            </a:r>
            <a:r>
              <a:rPr lang="en-US" dirty="0"/>
              <a:t>-o </a:t>
            </a:r>
            <a:r>
              <a:rPr lang="en-US" dirty="0" err="1"/>
              <a:t>stivă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avea</a:t>
            </a:r>
            <a:r>
              <a:rPr lang="en-US" dirty="0"/>
              <a:t> propria </a:t>
            </a:r>
            <a:r>
              <a:rPr lang="en-US" dirty="0" err="1"/>
              <a:t>unitate</a:t>
            </a:r>
            <a:r>
              <a:rPr lang="en-US" dirty="0"/>
              <a:t> de transfer;</a:t>
            </a:r>
          </a:p>
          <a:p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un protocol </a:t>
            </a:r>
            <a:r>
              <a:rPr lang="en-US" dirty="0" err="1"/>
              <a:t>apelează</a:t>
            </a:r>
            <a:r>
              <a:rPr lang="en-US" dirty="0"/>
              <a:t> la </a:t>
            </a:r>
            <a:r>
              <a:rPr lang="en-US" dirty="0" err="1"/>
              <a:t>protocolul</a:t>
            </a:r>
            <a:r>
              <a:rPr lang="en-US" dirty="0"/>
              <a:t> inferior pentru </a:t>
            </a:r>
            <a:r>
              <a:rPr lang="en-US" dirty="0" err="1"/>
              <a:t>transmiterea</a:t>
            </a:r>
            <a:r>
              <a:rPr lang="en-US" dirty="0"/>
              <a:t> de date, </a:t>
            </a:r>
            <a:r>
              <a:rPr lang="en-US" dirty="0" err="1"/>
              <a:t>protocolul</a:t>
            </a:r>
            <a:r>
              <a:rPr lang="en-US" dirty="0"/>
              <a:t> inferior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încapsula</a:t>
            </a:r>
            <a:r>
              <a:rPr lang="en-US" dirty="0"/>
              <a:t> </a:t>
            </a:r>
            <a:r>
              <a:rPr lang="en-US" dirty="0" err="1"/>
              <a:t>informația</a:t>
            </a:r>
            <a:r>
              <a:rPr lang="en-US" dirty="0"/>
              <a:t> </a:t>
            </a:r>
            <a:r>
              <a:rPr lang="en-US" dirty="0" err="1"/>
              <a:t>primită</a:t>
            </a:r>
            <a:r>
              <a:rPr lang="en-US" dirty="0"/>
              <a:t> (</a:t>
            </a:r>
            <a:r>
              <a:rPr lang="en-US" dirty="0" err="1"/>
              <a:t>fără</a:t>
            </a:r>
            <a:r>
              <a:rPr lang="en-US" dirty="0"/>
              <a:t> a o </a:t>
            </a:r>
            <a:r>
              <a:rPr lang="en-US" dirty="0" err="1"/>
              <a:t>procesa</a:t>
            </a:r>
            <a:r>
              <a:rPr lang="en-US" dirty="0"/>
              <a:t>), </a:t>
            </a:r>
            <a:r>
              <a:rPr lang="en-US" dirty="0" err="1"/>
              <a:t>în</a:t>
            </a:r>
            <a:r>
              <a:rPr lang="en-US" dirty="0"/>
              <a:t> propria </a:t>
            </a:r>
            <a:r>
              <a:rPr lang="en-US" dirty="0" err="1"/>
              <a:t>unitate</a:t>
            </a:r>
            <a:r>
              <a:rPr lang="en-US" dirty="0"/>
              <a:t> de transfer;</a:t>
            </a:r>
          </a:p>
          <a:p>
            <a:r>
              <a:rPr lang="en-US" dirty="0" err="1"/>
              <a:t>Unitățile</a:t>
            </a:r>
            <a:r>
              <a:rPr lang="en-US" dirty="0"/>
              <a:t> de transfer </a:t>
            </a:r>
            <a:r>
              <a:rPr lang="en-US" dirty="0" err="1"/>
              <a:t>diferă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funcție</a:t>
            </a:r>
            <a:r>
              <a:rPr lang="en-US" dirty="0"/>
              <a:t> de </a:t>
            </a:r>
            <a:r>
              <a:rPr lang="en-US" dirty="0" err="1"/>
              <a:t>stiva</a:t>
            </a:r>
            <a:r>
              <a:rPr lang="en-US" dirty="0"/>
              <a:t> de </a:t>
            </a:r>
            <a:r>
              <a:rPr lang="en-US" dirty="0" err="1"/>
              <a:t>protocoale</a:t>
            </a:r>
            <a:r>
              <a:rPr lang="en-US" dirty="0"/>
              <a:t> </a:t>
            </a:r>
            <a:r>
              <a:rPr lang="en-US" dirty="0" err="1"/>
              <a:t>utilizată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0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Definirea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protocol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AE067-B301-AC2E-C6FD-BA5CFEAC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99" y="1849654"/>
            <a:ext cx="11665775" cy="5039263"/>
          </a:xfrm>
        </p:spPr>
        <p:txBody>
          <a:bodyPr>
            <a:normAutofit/>
          </a:bodyPr>
          <a:lstStyle/>
          <a:p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presupunem</a:t>
            </a:r>
            <a:r>
              <a:rPr lang="en-US" sz="2200" dirty="0"/>
              <a:t> </a:t>
            </a:r>
            <a:r>
              <a:rPr lang="en-US" sz="2200" dirty="0" err="1"/>
              <a:t>că</a:t>
            </a:r>
            <a:r>
              <a:rPr lang="en-US" sz="2200" dirty="0"/>
              <a:t> </a:t>
            </a:r>
            <a:r>
              <a:rPr lang="en-US" sz="2200" dirty="0" err="1"/>
              <a:t>vrem</a:t>
            </a:r>
            <a:r>
              <a:rPr lang="en-US" sz="2200" dirty="0"/>
              <a:t>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definim</a:t>
            </a:r>
            <a:r>
              <a:rPr lang="en-US" sz="2200" dirty="0"/>
              <a:t> un protocol pentru </a:t>
            </a:r>
            <a:r>
              <a:rPr lang="en-US" sz="2200" dirty="0" err="1"/>
              <a:t>implementarea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chat cu </a:t>
            </a:r>
            <a:r>
              <a:rPr lang="en-US" sz="2200" dirty="0" err="1"/>
              <a:t>mesaje</a:t>
            </a:r>
            <a:r>
              <a:rPr lang="en-US" sz="2200" dirty="0"/>
              <a:t> </a:t>
            </a:r>
            <a:r>
              <a:rPr lang="en-US" sz="2200" dirty="0" err="1"/>
              <a:t>publice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private;</a:t>
            </a:r>
          </a:p>
          <a:p>
            <a:r>
              <a:rPr lang="en-US" sz="2200" dirty="0"/>
              <a:t>Trebuie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precizăm</a:t>
            </a:r>
            <a:r>
              <a:rPr lang="en-US" sz="2200" dirty="0"/>
              <a:t> </a:t>
            </a:r>
            <a:r>
              <a:rPr lang="en-US" sz="2200" dirty="0" err="1"/>
              <a:t>următoarele</a:t>
            </a:r>
            <a:r>
              <a:rPr lang="en-US" sz="2200" dirty="0"/>
              <a:t> </a:t>
            </a:r>
            <a:r>
              <a:rPr lang="en-US" sz="2200" dirty="0" err="1"/>
              <a:t>elemente</a:t>
            </a:r>
            <a:r>
              <a:rPr lang="en-US" sz="2200" dirty="0"/>
              <a:t>:</a:t>
            </a:r>
          </a:p>
          <a:p>
            <a:pPr lvl="1"/>
            <a:r>
              <a:rPr lang="en-US" sz="2000" dirty="0"/>
              <a:t>Lista de </a:t>
            </a:r>
            <a:r>
              <a:rPr lang="en-US" sz="2000" dirty="0" err="1"/>
              <a:t>mesaje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semnificația</a:t>
            </a:r>
            <a:r>
              <a:rPr lang="en-US" sz="2000" dirty="0"/>
              <a:t> </a:t>
            </a:r>
            <a:r>
              <a:rPr lang="en-US" sz="2000" dirty="0" err="1"/>
              <a:t>fiecărui</a:t>
            </a:r>
            <a:r>
              <a:rPr lang="en-US" sz="2000" dirty="0"/>
              <a:t> </a:t>
            </a:r>
            <a:r>
              <a:rPr lang="en-US" sz="2000" dirty="0" err="1"/>
              <a:t>mesaj</a:t>
            </a:r>
            <a:r>
              <a:rPr lang="en-US" sz="2000" dirty="0"/>
              <a:t>:</a:t>
            </a:r>
          </a:p>
          <a:p>
            <a:pPr lvl="2"/>
            <a:r>
              <a:rPr lang="en-US" sz="1800" dirty="0"/>
              <a:t>Login(name);</a:t>
            </a:r>
          </a:p>
          <a:p>
            <a:pPr lvl="2"/>
            <a:r>
              <a:rPr lang="en-US" sz="1800" dirty="0"/>
              <a:t>Accept(user1, user2, user3, …);</a:t>
            </a:r>
          </a:p>
          <a:p>
            <a:pPr lvl="2"/>
            <a:r>
              <a:rPr lang="en-US" sz="1800" dirty="0" err="1"/>
              <a:t>AddUser</a:t>
            </a:r>
            <a:r>
              <a:rPr lang="en-US" sz="1800" dirty="0"/>
              <a:t>(user);</a:t>
            </a:r>
          </a:p>
          <a:p>
            <a:pPr lvl="2"/>
            <a:r>
              <a:rPr lang="en-US" sz="1800" dirty="0" err="1"/>
              <a:t>RemoveUser</a:t>
            </a:r>
            <a:r>
              <a:rPr lang="en-US" sz="1800" dirty="0"/>
              <a:t>(user);</a:t>
            </a:r>
          </a:p>
          <a:p>
            <a:pPr lvl="2"/>
            <a:r>
              <a:rPr lang="en-US" sz="1800" dirty="0"/>
              <a:t>Send(to, text);</a:t>
            </a:r>
          </a:p>
          <a:p>
            <a:pPr lvl="2"/>
            <a:r>
              <a:rPr lang="en-US" sz="1800" dirty="0"/>
              <a:t>Receive(from, text);</a:t>
            </a:r>
          </a:p>
          <a:p>
            <a:pPr lvl="2"/>
            <a:r>
              <a:rPr lang="en-US" sz="1800" dirty="0"/>
              <a:t>Logout();</a:t>
            </a:r>
          </a:p>
          <a:p>
            <a:pPr lvl="2"/>
            <a:r>
              <a:rPr lang="en-US" sz="1800" dirty="0"/>
              <a:t>Exit().</a:t>
            </a:r>
          </a:p>
          <a:p>
            <a:pPr lvl="1"/>
            <a:r>
              <a:rPr lang="en-US" sz="2000" dirty="0"/>
              <a:t>Schema de </a:t>
            </a:r>
            <a:r>
              <a:rPr lang="en-US" sz="2000" dirty="0" err="1"/>
              <a:t>comunicație</a:t>
            </a:r>
            <a:r>
              <a:rPr lang="en-US" sz="2000" dirty="0"/>
              <a:t>: cine cu cine </a:t>
            </a:r>
            <a:r>
              <a:rPr lang="en-US" sz="2000" dirty="0" err="1"/>
              <a:t>comunică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cum se </a:t>
            </a:r>
            <a:r>
              <a:rPr lang="en-US" sz="2000" dirty="0" err="1"/>
              <a:t>răspunde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mesaj</a:t>
            </a:r>
            <a:r>
              <a:rPr lang="en-US" sz="2000" dirty="0"/>
              <a:t>;</a:t>
            </a:r>
          </a:p>
          <a:p>
            <a:pPr lvl="1"/>
            <a:r>
              <a:rPr lang="en-US" sz="2000" dirty="0" err="1"/>
              <a:t>Formatul</a:t>
            </a:r>
            <a:r>
              <a:rPr lang="en-US" sz="2000" dirty="0"/>
              <a:t> de </a:t>
            </a:r>
            <a:r>
              <a:rPr lang="en-US" sz="2000" dirty="0" err="1"/>
              <a:t>reprezentare</a:t>
            </a:r>
            <a:r>
              <a:rPr lang="en-US" sz="2000" dirty="0"/>
              <a:t> a </a:t>
            </a:r>
            <a:r>
              <a:rPr lang="en-US" sz="2000" dirty="0" err="1"/>
              <a:t>mesajelor</a:t>
            </a:r>
            <a:r>
              <a:rPr lang="en-US" sz="2000" dirty="0"/>
              <a:t>:</a:t>
            </a:r>
          </a:p>
          <a:p>
            <a:pPr lvl="2"/>
            <a:r>
              <a:rPr lang="en-US" sz="1800" dirty="0"/>
              <a:t>Text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binar</a:t>
            </a:r>
            <a:r>
              <a:rPr lang="en-US" sz="1800" dirty="0"/>
              <a:t>.</a:t>
            </a:r>
          </a:p>
        </p:txBody>
      </p:sp>
      <p:pic>
        <p:nvPicPr>
          <p:cNvPr id="1026" name="Picture 2" descr="Chat - Free social icons">
            <a:extLst>
              <a:ext uri="{FF2B5EF4-FFF2-40B4-BE49-F238E27FC236}">
                <a16:creationId xmlns:a16="http://schemas.microsoft.com/office/drawing/2014/main" id="{3402298F-6A9B-CF32-CEE6-602966172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49" y="2230581"/>
            <a:ext cx="3626171" cy="362617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net Wallpapers (33 images) - WallpaperCat">
            <a:extLst>
              <a:ext uri="{FF2B5EF4-FFF2-40B4-BE49-F238E27FC236}">
                <a16:creationId xmlns:a16="http://schemas.microsoft.com/office/drawing/2014/main" id="{43BEB480-5D54-8791-A458-E38174183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9698"/>
            <a:ext cx="12192000" cy="54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Schema de </a:t>
            </a:r>
            <a:r>
              <a:rPr lang="en-US" dirty="0" err="1"/>
              <a:t>comunicație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282C9B-5DB4-F78B-ACC4-A549E2C602F0}"/>
              </a:ext>
            </a:extLst>
          </p:cNvPr>
          <p:cNvSpPr/>
          <p:nvPr/>
        </p:nvSpPr>
        <p:spPr>
          <a:xfrm>
            <a:off x="1800339" y="1341523"/>
            <a:ext cx="1770827" cy="53446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3A62EE-68AB-CC5A-56EB-04BB343AFC20}"/>
              </a:ext>
            </a:extLst>
          </p:cNvPr>
          <p:cNvSpPr/>
          <p:nvPr/>
        </p:nvSpPr>
        <p:spPr>
          <a:xfrm>
            <a:off x="3723872" y="1341522"/>
            <a:ext cx="4581150" cy="53446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21CD5E-9E4B-FD18-4D76-DCE5B3543007}"/>
              </a:ext>
            </a:extLst>
          </p:cNvPr>
          <p:cNvSpPr/>
          <p:nvPr/>
        </p:nvSpPr>
        <p:spPr>
          <a:xfrm>
            <a:off x="8457728" y="1341521"/>
            <a:ext cx="2137869" cy="53446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Alt client </a:t>
            </a:r>
            <a:r>
              <a:rPr lang="en-US" dirty="0" err="1"/>
              <a:t>autentificat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699B085-5098-E7D9-6D04-67C11B7322EB}"/>
              </a:ext>
            </a:extLst>
          </p:cNvPr>
          <p:cNvSpPr/>
          <p:nvPr/>
        </p:nvSpPr>
        <p:spPr>
          <a:xfrm>
            <a:off x="3185744" y="1723285"/>
            <a:ext cx="1221640" cy="305410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887BB71-29D4-341E-8A28-24ABA8E8F7EB}"/>
              </a:ext>
            </a:extLst>
          </p:cNvPr>
          <p:cNvSpPr/>
          <p:nvPr/>
        </p:nvSpPr>
        <p:spPr>
          <a:xfrm>
            <a:off x="5478148" y="1723285"/>
            <a:ext cx="1141630" cy="305410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39C8566-38B6-7B83-653B-E37549667FC9}"/>
              </a:ext>
            </a:extLst>
          </p:cNvPr>
          <p:cNvSpPr/>
          <p:nvPr/>
        </p:nvSpPr>
        <p:spPr>
          <a:xfrm>
            <a:off x="7846907" y="1723285"/>
            <a:ext cx="1068933" cy="305410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C84958-1A05-9CF6-ED1A-11FE6B0F8ABC}"/>
              </a:ext>
            </a:extLst>
          </p:cNvPr>
          <p:cNvSpPr/>
          <p:nvPr/>
        </p:nvSpPr>
        <p:spPr>
          <a:xfrm>
            <a:off x="8915841" y="1646933"/>
            <a:ext cx="1495240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AddUser</a:t>
            </a:r>
            <a:r>
              <a:rPr lang="en-US" sz="1200" b="1" dirty="0">
                <a:solidFill>
                  <a:schemeClr val="tx1"/>
                </a:solidFill>
              </a:rPr>
              <a:t>(user)</a:t>
            </a: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F9345C6D-48BA-8D9C-7C86-C2A51616B004}"/>
              </a:ext>
            </a:extLst>
          </p:cNvPr>
          <p:cNvSpPr/>
          <p:nvPr/>
        </p:nvSpPr>
        <p:spPr>
          <a:xfrm rot="10800000">
            <a:off x="3418460" y="2105048"/>
            <a:ext cx="1679755" cy="669288"/>
          </a:xfrm>
          <a:prstGeom prst="bentArrow">
            <a:avLst>
              <a:gd name="adj1" fmla="val 25000"/>
              <a:gd name="adj2" fmla="val 25651"/>
              <a:gd name="adj3" fmla="val 26302"/>
              <a:gd name="adj4" fmla="val 43750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6B79A0-517B-21FC-FEB4-7F9A16F54362}"/>
              </a:ext>
            </a:extLst>
          </p:cNvPr>
          <p:cNvSpPr/>
          <p:nvPr/>
        </p:nvSpPr>
        <p:spPr>
          <a:xfrm>
            <a:off x="1930121" y="2410458"/>
            <a:ext cx="1488339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Deny()</a:t>
            </a: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4FDFA80F-8CE9-B867-B23D-BCACC399041B}"/>
              </a:ext>
            </a:extLst>
          </p:cNvPr>
          <p:cNvSpPr/>
          <p:nvPr/>
        </p:nvSpPr>
        <p:spPr>
          <a:xfrm rot="10800000">
            <a:off x="3424859" y="1738503"/>
            <a:ext cx="3972120" cy="1613378"/>
          </a:xfrm>
          <a:prstGeom prst="bentArrow">
            <a:avLst>
              <a:gd name="adj1" fmla="val 11212"/>
              <a:gd name="adj2" fmla="val 11607"/>
              <a:gd name="adj3" fmla="val 13025"/>
              <a:gd name="adj4" fmla="val 24548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644B0-BD3E-50F1-FAC7-7D0045940F2E}"/>
              </a:ext>
            </a:extLst>
          </p:cNvPr>
          <p:cNvSpPr/>
          <p:nvPr/>
        </p:nvSpPr>
        <p:spPr>
          <a:xfrm>
            <a:off x="1930121" y="2909784"/>
            <a:ext cx="1488337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Accept(user1, …)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C31729-5E32-81D8-149C-47735AD14C0E}"/>
              </a:ext>
            </a:extLst>
          </p:cNvPr>
          <p:cNvSpPr txBox="1"/>
          <p:nvPr/>
        </p:nvSpPr>
        <p:spPr>
          <a:xfrm>
            <a:off x="5478148" y="1565698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77CB76-D0D0-7970-1EB4-27E7308D26C7}"/>
              </a:ext>
            </a:extLst>
          </p:cNvPr>
          <p:cNvSpPr txBox="1"/>
          <p:nvPr/>
        </p:nvSpPr>
        <p:spPr>
          <a:xfrm>
            <a:off x="4645096" y="2216283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339A5EC-D0F0-695B-315A-A5FD078841C6}"/>
              </a:ext>
            </a:extLst>
          </p:cNvPr>
          <p:cNvSpPr/>
          <p:nvPr/>
        </p:nvSpPr>
        <p:spPr>
          <a:xfrm>
            <a:off x="1930121" y="1646933"/>
            <a:ext cx="1488339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Login(name)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3E5D804F-615E-BA10-0119-C2D00714B77C}"/>
              </a:ext>
            </a:extLst>
          </p:cNvPr>
          <p:cNvSpPr/>
          <p:nvPr/>
        </p:nvSpPr>
        <p:spPr>
          <a:xfrm>
            <a:off x="4409214" y="1379698"/>
            <a:ext cx="1221640" cy="992583"/>
          </a:xfrm>
          <a:prstGeom prst="diamond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Există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deja</a:t>
            </a:r>
            <a:r>
              <a:rPr lang="en-US" sz="12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1DF79B-051F-13CE-38ED-FD990759FE6A}"/>
              </a:ext>
            </a:extLst>
          </p:cNvPr>
          <p:cNvSpPr/>
          <p:nvPr/>
        </p:nvSpPr>
        <p:spPr>
          <a:xfrm>
            <a:off x="6619778" y="1646933"/>
            <a:ext cx="1374345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Creare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sesiune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C69B54E-2D1E-FD03-D901-44CB78D35B91}"/>
              </a:ext>
            </a:extLst>
          </p:cNvPr>
          <p:cNvSpPr/>
          <p:nvPr/>
        </p:nvSpPr>
        <p:spPr>
          <a:xfrm>
            <a:off x="3185744" y="5321286"/>
            <a:ext cx="1221640" cy="305410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952B0E7-49CB-F21E-D60F-C53C98400E8B}"/>
              </a:ext>
            </a:extLst>
          </p:cNvPr>
          <p:cNvSpPr/>
          <p:nvPr/>
        </p:nvSpPr>
        <p:spPr>
          <a:xfrm>
            <a:off x="2044113" y="5224016"/>
            <a:ext cx="1374345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Logout()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EF793DD-F736-CCFC-BA92-740F7E2F08BB}"/>
              </a:ext>
            </a:extLst>
          </p:cNvPr>
          <p:cNvSpPr/>
          <p:nvPr/>
        </p:nvSpPr>
        <p:spPr>
          <a:xfrm>
            <a:off x="5271535" y="5300367"/>
            <a:ext cx="1431870" cy="305410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75D672DA-715A-3A79-C5AE-7030A90E1293}"/>
              </a:ext>
            </a:extLst>
          </p:cNvPr>
          <p:cNvSpPr/>
          <p:nvPr/>
        </p:nvSpPr>
        <p:spPr>
          <a:xfrm>
            <a:off x="4387258" y="4956781"/>
            <a:ext cx="1221640" cy="992583"/>
          </a:xfrm>
          <a:prstGeom prst="diamond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Este </a:t>
            </a:r>
            <a:r>
              <a:rPr lang="en-US" sz="1200" dirty="0" err="1">
                <a:solidFill>
                  <a:schemeClr val="tx1"/>
                </a:solidFill>
              </a:rPr>
              <a:t>logat</a:t>
            </a:r>
            <a:r>
              <a:rPr lang="en-US" sz="12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A5CFEE-0A3E-37FC-7543-0C53616BDB92}"/>
              </a:ext>
            </a:extLst>
          </p:cNvPr>
          <p:cNvSpPr txBox="1"/>
          <p:nvPr/>
        </p:nvSpPr>
        <p:spPr>
          <a:xfrm>
            <a:off x="5391244" y="5145706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FF355A2-62EE-8BA7-61C2-771A3DEDE14E}"/>
              </a:ext>
            </a:extLst>
          </p:cNvPr>
          <p:cNvSpPr/>
          <p:nvPr/>
        </p:nvSpPr>
        <p:spPr>
          <a:xfrm>
            <a:off x="8949025" y="5193647"/>
            <a:ext cx="1493866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RemoveUser</a:t>
            </a:r>
            <a:r>
              <a:rPr lang="en-US" sz="1200" b="1" dirty="0">
                <a:solidFill>
                  <a:schemeClr val="tx1"/>
                </a:solidFill>
              </a:rPr>
              <a:t>(user)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58EE8BF-A3BA-4780-3BD2-E95BCBDF2224}"/>
              </a:ext>
            </a:extLst>
          </p:cNvPr>
          <p:cNvSpPr/>
          <p:nvPr/>
        </p:nvSpPr>
        <p:spPr>
          <a:xfrm>
            <a:off x="7727386" y="5314339"/>
            <a:ext cx="1221639" cy="305410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9393FD-A2CA-38B8-9CE3-5609B22E605D}"/>
              </a:ext>
            </a:extLst>
          </p:cNvPr>
          <p:cNvSpPr/>
          <p:nvPr/>
        </p:nvSpPr>
        <p:spPr>
          <a:xfrm>
            <a:off x="2044113" y="5922673"/>
            <a:ext cx="1374345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Exit()</a:t>
            </a: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A0502A53-6FB1-3A6E-8513-331B089A3E54}"/>
              </a:ext>
            </a:extLst>
          </p:cNvPr>
          <p:cNvSpPr/>
          <p:nvPr/>
        </p:nvSpPr>
        <p:spPr>
          <a:xfrm rot="10800000">
            <a:off x="3423988" y="5537947"/>
            <a:ext cx="4076125" cy="803586"/>
          </a:xfrm>
          <a:prstGeom prst="bentArrow">
            <a:avLst>
              <a:gd name="adj1" fmla="val 24808"/>
              <a:gd name="adj2" fmla="val 25378"/>
              <a:gd name="adj3" fmla="val 23643"/>
              <a:gd name="adj4" fmla="val 2121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6F1C4A7-D959-BE69-FB14-22C4A93A6E40}"/>
              </a:ext>
            </a:extLst>
          </p:cNvPr>
          <p:cNvSpPr/>
          <p:nvPr/>
        </p:nvSpPr>
        <p:spPr>
          <a:xfrm>
            <a:off x="6703405" y="5244933"/>
            <a:ext cx="1374345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Terminare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sesiune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D027385-3A3C-9BDF-3EC3-65AFEF2DB4E8}"/>
              </a:ext>
            </a:extLst>
          </p:cNvPr>
          <p:cNvSpPr/>
          <p:nvPr/>
        </p:nvSpPr>
        <p:spPr>
          <a:xfrm>
            <a:off x="3174684" y="3734776"/>
            <a:ext cx="1221640" cy="305410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A3AE0DB-F114-7E67-C480-D936DF77B340}"/>
              </a:ext>
            </a:extLst>
          </p:cNvPr>
          <p:cNvSpPr/>
          <p:nvPr/>
        </p:nvSpPr>
        <p:spPr>
          <a:xfrm>
            <a:off x="1919061" y="3637506"/>
            <a:ext cx="1488337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Send(to, text)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3FE5D7E-00FE-6FD1-3AB7-BDD8CC584159}"/>
              </a:ext>
            </a:extLst>
          </p:cNvPr>
          <p:cNvSpPr/>
          <p:nvPr/>
        </p:nvSpPr>
        <p:spPr>
          <a:xfrm>
            <a:off x="5260475" y="3713857"/>
            <a:ext cx="1431870" cy="305410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527538A4-488A-94E2-3F3D-33B0D1B335F2}"/>
              </a:ext>
            </a:extLst>
          </p:cNvPr>
          <p:cNvSpPr/>
          <p:nvPr/>
        </p:nvSpPr>
        <p:spPr>
          <a:xfrm>
            <a:off x="4376198" y="3370271"/>
            <a:ext cx="1221640" cy="992583"/>
          </a:xfrm>
          <a:prstGeom prst="diamond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Este </a:t>
            </a:r>
            <a:r>
              <a:rPr lang="en-US" sz="1200" dirty="0" err="1">
                <a:solidFill>
                  <a:schemeClr val="tx1"/>
                </a:solidFill>
              </a:rPr>
              <a:t>logat</a:t>
            </a:r>
            <a:r>
              <a:rPr lang="en-US" sz="12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85F93F-E162-0C4B-D8CD-816A745AEC9E}"/>
              </a:ext>
            </a:extLst>
          </p:cNvPr>
          <p:cNvSpPr txBox="1"/>
          <p:nvPr/>
        </p:nvSpPr>
        <p:spPr>
          <a:xfrm>
            <a:off x="5380184" y="3559196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C1CB406-3C9F-D0A8-46E6-474ED4629664}"/>
              </a:ext>
            </a:extLst>
          </p:cNvPr>
          <p:cNvSpPr/>
          <p:nvPr/>
        </p:nvSpPr>
        <p:spPr>
          <a:xfrm>
            <a:off x="8937965" y="3607137"/>
            <a:ext cx="1493866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Receive(from, text)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1CACFAE-E5A3-3CE6-3CF8-E13E68D11C28}"/>
              </a:ext>
            </a:extLst>
          </p:cNvPr>
          <p:cNvSpPr/>
          <p:nvPr/>
        </p:nvSpPr>
        <p:spPr>
          <a:xfrm>
            <a:off x="7716326" y="3727829"/>
            <a:ext cx="1221639" cy="305410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9F06C7-A0BB-CD38-6D8A-046A53B582D4}"/>
              </a:ext>
            </a:extLst>
          </p:cNvPr>
          <p:cNvSpPr/>
          <p:nvPr/>
        </p:nvSpPr>
        <p:spPr>
          <a:xfrm>
            <a:off x="1891411" y="4336163"/>
            <a:ext cx="1515987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Receive(from, text)</a:t>
            </a: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E292E9DD-831D-E289-00E1-74021D42AAFA}"/>
              </a:ext>
            </a:extLst>
          </p:cNvPr>
          <p:cNvSpPr/>
          <p:nvPr/>
        </p:nvSpPr>
        <p:spPr>
          <a:xfrm rot="10800000">
            <a:off x="3412928" y="3951437"/>
            <a:ext cx="4076125" cy="803586"/>
          </a:xfrm>
          <a:prstGeom prst="bentArrow">
            <a:avLst>
              <a:gd name="adj1" fmla="val 24808"/>
              <a:gd name="adj2" fmla="val 25378"/>
              <a:gd name="adj3" fmla="val 23643"/>
              <a:gd name="adj4" fmla="val 2121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8FA63EE-99C6-1D16-5B12-4CA46AAC503A}"/>
              </a:ext>
            </a:extLst>
          </p:cNvPr>
          <p:cNvSpPr/>
          <p:nvPr/>
        </p:nvSpPr>
        <p:spPr>
          <a:xfrm>
            <a:off x="6692345" y="3658423"/>
            <a:ext cx="1374345" cy="45811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Filtrare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destinatari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4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Standardizarea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protocol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AE067-B301-AC2E-C6FD-BA5CFEAC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0" y="1849654"/>
            <a:ext cx="6704476" cy="50392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Protocoalele</a:t>
            </a:r>
            <a:r>
              <a:rPr lang="en-US" sz="3600" dirty="0"/>
              <a:t> de </a:t>
            </a:r>
            <a:r>
              <a:rPr lang="en-US" sz="3600" dirty="0" err="1"/>
              <a:t>rețea</a:t>
            </a:r>
            <a:r>
              <a:rPr lang="en-US" sz="3600" dirty="0"/>
              <a:t> trebuie </a:t>
            </a:r>
            <a:r>
              <a:rPr lang="en-US" sz="3600" dirty="0" err="1"/>
              <a:t>să</a:t>
            </a:r>
            <a:r>
              <a:rPr lang="en-US" sz="3600" dirty="0"/>
              <a:t> fie </a:t>
            </a:r>
            <a:r>
              <a:rPr lang="en-US" sz="3600" dirty="0" err="1"/>
              <a:t>înțelese</a:t>
            </a:r>
            <a:r>
              <a:rPr lang="en-US" sz="3600" dirty="0"/>
              <a:t> de </a:t>
            </a:r>
            <a:r>
              <a:rPr lang="en-US" sz="3600" dirty="0" err="1"/>
              <a:t>toată</a:t>
            </a:r>
            <a:r>
              <a:rPr lang="en-US" sz="3600" dirty="0"/>
              <a:t> </a:t>
            </a:r>
            <a:r>
              <a:rPr lang="en-US" sz="3600" dirty="0" err="1"/>
              <a:t>lumea</a:t>
            </a:r>
            <a:r>
              <a:rPr lang="en-US" sz="3600" dirty="0"/>
              <a:t> la </a:t>
            </a:r>
            <a:r>
              <a:rPr lang="en-US" sz="3600" dirty="0" err="1"/>
              <a:t>fel</a:t>
            </a:r>
            <a:r>
              <a:rPr lang="en-US" sz="3600" dirty="0"/>
              <a:t>;</a:t>
            </a:r>
          </a:p>
          <a:p>
            <a:r>
              <a:rPr lang="en-US" sz="3600" dirty="0"/>
              <a:t>Pentru asta sunt </a:t>
            </a:r>
            <a:r>
              <a:rPr lang="en-US" sz="3600" dirty="0" err="1"/>
              <a:t>supuse</a:t>
            </a:r>
            <a:r>
              <a:rPr lang="en-US" sz="3600" dirty="0"/>
              <a:t> </a:t>
            </a:r>
            <a:r>
              <a:rPr lang="en-US" sz="3600" dirty="0" err="1"/>
              <a:t>unui</a:t>
            </a:r>
            <a:r>
              <a:rPr lang="en-US" sz="3600" dirty="0"/>
              <a:t> </a:t>
            </a:r>
            <a:r>
              <a:rPr lang="en-US" sz="3600" dirty="0" err="1"/>
              <a:t>proces</a:t>
            </a:r>
            <a:r>
              <a:rPr lang="en-US" sz="3600" dirty="0"/>
              <a:t> de </a:t>
            </a:r>
            <a:r>
              <a:rPr lang="en-US" sz="3600" dirty="0" err="1"/>
              <a:t>standardizare</a:t>
            </a:r>
            <a:r>
              <a:rPr lang="en-US" sz="3600" dirty="0"/>
              <a:t> pe </a:t>
            </a:r>
            <a:r>
              <a:rPr lang="en-US" sz="3600" dirty="0" err="1"/>
              <a:t>baza</a:t>
            </a:r>
            <a:r>
              <a:rPr lang="en-US" sz="3600" dirty="0"/>
              <a:t> </a:t>
            </a:r>
            <a:r>
              <a:rPr lang="en-US" sz="3600" dirty="0" err="1"/>
              <a:t>colectării</a:t>
            </a:r>
            <a:r>
              <a:rPr lang="en-US" sz="3600" dirty="0"/>
              <a:t> </a:t>
            </a:r>
            <a:r>
              <a:rPr lang="en-US" sz="3600" dirty="0" err="1"/>
              <a:t>comentariilor</a:t>
            </a:r>
            <a:r>
              <a:rPr lang="en-US" sz="3600" dirty="0"/>
              <a:t> </a:t>
            </a:r>
            <a:r>
              <a:rPr lang="en-US" sz="3600" dirty="0" err="1"/>
              <a:t>și</a:t>
            </a:r>
            <a:r>
              <a:rPr lang="en-US" sz="3600" dirty="0"/>
              <a:t> </a:t>
            </a:r>
            <a:r>
              <a:rPr lang="en-US" sz="3600" dirty="0" err="1"/>
              <a:t>propunerilor</a:t>
            </a:r>
            <a:r>
              <a:rPr lang="en-US" sz="3600" dirty="0"/>
              <a:t> </a:t>
            </a:r>
            <a:r>
              <a:rPr lang="en-US" sz="3600" dirty="0" err="1"/>
              <a:t>oricărui</a:t>
            </a:r>
            <a:r>
              <a:rPr lang="en-US" sz="3600" dirty="0"/>
              <a:t> participant interest;</a:t>
            </a:r>
          </a:p>
          <a:p>
            <a:r>
              <a:rPr lang="en-US" sz="3600" dirty="0" err="1"/>
              <a:t>În</a:t>
            </a:r>
            <a:r>
              <a:rPr lang="en-US" sz="3600" dirty="0"/>
              <a:t> </a:t>
            </a:r>
            <a:r>
              <a:rPr lang="en-US" sz="3600" dirty="0" err="1"/>
              <a:t>urma</a:t>
            </a:r>
            <a:r>
              <a:rPr lang="en-US" sz="3600" dirty="0"/>
              <a:t> </a:t>
            </a:r>
            <a:r>
              <a:rPr lang="en-US" sz="3600" dirty="0" err="1"/>
              <a:t>standardiz</a:t>
            </a:r>
            <a:r>
              <a:rPr lang="en-US" dirty="0" err="1"/>
              <a:t>ării</a:t>
            </a:r>
            <a:r>
              <a:rPr lang="en-US" dirty="0"/>
              <a:t> </a:t>
            </a:r>
            <a:r>
              <a:rPr lang="en-US" dirty="0" err="1"/>
              <a:t>rezultă</a:t>
            </a:r>
            <a:r>
              <a:rPr lang="en-US" dirty="0"/>
              <a:t> draft-</a:t>
            </a:r>
            <a:r>
              <a:rPr lang="en-US" dirty="0" err="1"/>
              <a:t>uri</a:t>
            </a:r>
            <a:r>
              <a:rPr lang="en-US" dirty="0"/>
              <a:t> pentru diverse </a:t>
            </a:r>
            <a:r>
              <a:rPr lang="en-US" dirty="0" err="1"/>
              <a:t>versiuni</a:t>
            </a:r>
            <a:r>
              <a:rPr lang="en-US" dirty="0"/>
              <a:t>.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C6946-83A3-8C61-FB9D-027DEC10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447" y="2765063"/>
            <a:ext cx="4928238" cy="387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E3F6B-16F5-1C4D-9378-0BEFCDA7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Modelele</a:t>
            </a:r>
            <a:r>
              <a:rPr lang="en-US" dirty="0"/>
              <a:t> OSI </a:t>
            </a:r>
            <a:r>
              <a:rPr lang="en-US" dirty="0" err="1"/>
              <a:t>și</a:t>
            </a:r>
            <a:r>
              <a:rPr lang="en-US" dirty="0"/>
              <a:t> TCP/IP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71B9930-3F8F-2C5B-4AFF-5D4E19C82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Placeholder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616BD36-716A-35F1-C44B-AC139255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807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Modele</a:t>
            </a:r>
            <a:r>
              <a:rPr lang="en-US" dirty="0"/>
              <a:t> de </a:t>
            </a:r>
            <a:r>
              <a:rPr lang="en-US" dirty="0" err="1"/>
              <a:t>comunicație</a:t>
            </a: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AE067-B301-AC2E-C6FD-BA5CFEAC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99" y="1849654"/>
            <a:ext cx="11729149" cy="5039263"/>
          </a:xfrm>
        </p:spPr>
        <p:txBody>
          <a:bodyPr>
            <a:normAutofit/>
          </a:bodyPr>
          <a:lstStyle/>
          <a:p>
            <a:r>
              <a:rPr lang="en-US" dirty="0"/>
              <a:t>Un model de </a:t>
            </a:r>
            <a:r>
              <a:rPr lang="en-US" dirty="0" err="1"/>
              <a:t>rețea</a:t>
            </a:r>
            <a:r>
              <a:rPr lang="en-US" dirty="0"/>
              <a:t> </a:t>
            </a:r>
            <a:r>
              <a:rPr lang="en-US" dirty="0" err="1"/>
              <a:t>analizează</a:t>
            </a:r>
            <a:r>
              <a:rPr lang="en-US" dirty="0"/>
              <a:t> </a:t>
            </a:r>
            <a:r>
              <a:rPr lang="en-US" dirty="0" err="1"/>
              <a:t>comunicația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rețea</a:t>
            </a:r>
            <a:r>
              <a:rPr lang="en-US" dirty="0"/>
              <a:t> </a:t>
            </a:r>
            <a:r>
              <a:rPr lang="en-US" dirty="0" err="1"/>
              <a:t>împarțind</a:t>
            </a:r>
            <a:r>
              <a:rPr lang="en-US" dirty="0"/>
              <a:t>-o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straturi</a:t>
            </a:r>
            <a:r>
              <a:rPr lang="en-US" dirty="0"/>
              <a:t> (</a:t>
            </a:r>
            <a:r>
              <a:rPr lang="en-US" dirty="0" err="1"/>
              <a:t>niveluri</a:t>
            </a:r>
            <a:r>
              <a:rPr lang="en-US" dirty="0"/>
              <a:t>), </a:t>
            </a:r>
            <a:r>
              <a:rPr lang="en-US" dirty="0" err="1"/>
              <a:t>fiecare</a:t>
            </a:r>
            <a:r>
              <a:rPr lang="en-US" dirty="0"/>
              <a:t> cu o </a:t>
            </a:r>
            <a:r>
              <a:rPr lang="en-US" dirty="0" err="1"/>
              <a:t>funcție</a:t>
            </a:r>
            <a:r>
              <a:rPr lang="en-US" dirty="0"/>
              <a:t> </a:t>
            </a:r>
            <a:r>
              <a:rPr lang="en-US" dirty="0" err="1"/>
              <a:t>specifică</a:t>
            </a:r>
            <a:r>
              <a:rPr lang="en-US" dirty="0"/>
              <a:t>;</a:t>
            </a:r>
          </a:p>
          <a:p>
            <a:r>
              <a:rPr lang="en-US" dirty="0"/>
              <a:t>O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dirty="0" err="1"/>
              <a:t>modele</a:t>
            </a:r>
            <a:r>
              <a:rPr lang="en-US" dirty="0"/>
              <a:t> care nu </a:t>
            </a:r>
            <a:r>
              <a:rPr lang="en-US" dirty="0" err="1"/>
              <a:t>mai</a:t>
            </a:r>
            <a:r>
              <a:rPr lang="en-US" dirty="0"/>
              <a:t> sunt </a:t>
            </a:r>
            <a:r>
              <a:rPr lang="en-US" dirty="0" err="1"/>
              <a:t>utilizate</a:t>
            </a:r>
            <a:r>
              <a:rPr lang="en-US" dirty="0"/>
              <a:t> (IPX/SPX);</a:t>
            </a:r>
          </a:p>
          <a:p>
            <a:r>
              <a:rPr lang="en-US" dirty="0" err="1"/>
              <a:t>Modelul</a:t>
            </a:r>
            <a:r>
              <a:rPr lang="en-US" dirty="0"/>
              <a:t> OSI – un model ideal util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protocoalelor</a:t>
            </a:r>
            <a:r>
              <a:rPr lang="en-US" dirty="0"/>
              <a:t>;</a:t>
            </a:r>
          </a:p>
          <a:p>
            <a:r>
              <a:rPr lang="en-US" dirty="0" err="1"/>
              <a:t>Modelul</a:t>
            </a:r>
            <a:r>
              <a:rPr lang="en-US" dirty="0"/>
              <a:t> TCP/IP – </a:t>
            </a:r>
            <a:r>
              <a:rPr lang="en-US" dirty="0" err="1"/>
              <a:t>modelul</a:t>
            </a:r>
            <a:r>
              <a:rPr lang="en-US" dirty="0"/>
              <a:t> pe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construit</a:t>
            </a:r>
            <a:r>
              <a:rPr lang="en-US" dirty="0"/>
              <a:t> Internet-</a:t>
            </a:r>
            <a:r>
              <a:rPr lang="en-US" dirty="0" err="1"/>
              <a:t>ul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055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Modelul</a:t>
            </a:r>
            <a:r>
              <a:rPr lang="en-US" dirty="0"/>
              <a:t> OSI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AE067-B301-AC2E-C6FD-BA5CFEAC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99" y="1849654"/>
            <a:ext cx="11729149" cy="5039263"/>
          </a:xfrm>
        </p:spPr>
        <p:txBody>
          <a:bodyPr>
            <a:normAutofit/>
          </a:bodyPr>
          <a:lstStyle/>
          <a:p>
            <a:r>
              <a:rPr lang="en-US" dirty="0"/>
              <a:t>International Standard Organization (ISO) a </a:t>
            </a:r>
            <a:r>
              <a:rPr lang="en-US" dirty="0" err="1"/>
              <a:t>înființat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1977 un </a:t>
            </a:r>
            <a:r>
              <a:rPr lang="en-US" dirty="0" err="1"/>
              <a:t>comitet</a:t>
            </a:r>
            <a:r>
              <a:rPr lang="en-US" dirty="0"/>
              <a:t> pentru </a:t>
            </a:r>
            <a:r>
              <a:rPr lang="en-US" dirty="0" err="1"/>
              <a:t>elaborarea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arhitecturi</a:t>
            </a:r>
            <a:r>
              <a:rPr lang="en-US" dirty="0"/>
              <a:t> destinate </a:t>
            </a:r>
            <a:r>
              <a:rPr lang="en-US" dirty="0" err="1"/>
              <a:t>comunicării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r>
              <a:rPr lang="en-US" dirty="0"/>
              <a:t>;</a:t>
            </a:r>
          </a:p>
          <a:p>
            <a:r>
              <a:rPr lang="en-US" dirty="0"/>
              <a:t>Open System Interconnection (OSI)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efort</a:t>
            </a:r>
            <a:r>
              <a:rPr lang="en-US" dirty="0"/>
              <a:t>;</a:t>
            </a:r>
          </a:p>
          <a:p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oricăror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comunice</a:t>
            </a:r>
            <a:r>
              <a:rPr lang="en-US" dirty="0"/>
              <a:t> </a:t>
            </a:r>
            <a:r>
              <a:rPr lang="en-US" dirty="0" err="1"/>
              <a:t>indiferent</a:t>
            </a:r>
            <a:r>
              <a:rPr lang="en-US" dirty="0"/>
              <a:t> de </a:t>
            </a:r>
            <a:r>
              <a:rPr lang="en-US" dirty="0" err="1"/>
              <a:t>arhitectura</a:t>
            </a:r>
            <a:r>
              <a:rPr lang="en-US" dirty="0"/>
              <a:t> pe care se </a:t>
            </a:r>
            <a:r>
              <a:rPr lang="en-US" dirty="0" err="1"/>
              <a:t>bazează</a:t>
            </a:r>
            <a:r>
              <a:rPr lang="en-US" dirty="0"/>
              <a:t> </a:t>
            </a:r>
            <a:r>
              <a:rPr lang="en-US" dirty="0" err="1"/>
              <a:t>implementarea</a:t>
            </a:r>
            <a:r>
              <a:rPr lang="en-US" dirty="0"/>
              <a:t> lor.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Modelul</a:t>
            </a:r>
            <a:r>
              <a:rPr lang="en-US" dirty="0"/>
              <a:t> OSI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AE067-B301-AC2E-C6FD-BA5CFEAC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99" y="1849654"/>
            <a:ext cx="11729149" cy="5039263"/>
          </a:xfrm>
        </p:spPr>
        <p:txBody>
          <a:bodyPr>
            <a:normAutofit/>
          </a:bodyPr>
          <a:lstStyle/>
          <a:p>
            <a:r>
              <a:rPr lang="en-US" dirty="0" err="1"/>
              <a:t>Modelul</a:t>
            </a:r>
            <a:r>
              <a:rPr lang="en-US" dirty="0"/>
              <a:t> OSI </a:t>
            </a:r>
            <a:r>
              <a:rPr lang="en-US" dirty="0" err="1"/>
              <a:t>descrie</a:t>
            </a:r>
            <a:r>
              <a:rPr lang="en-US" dirty="0"/>
              <a:t> </a:t>
            </a:r>
            <a:r>
              <a:rPr lang="en-US" dirty="0" err="1"/>
              <a:t>fluxul</a:t>
            </a:r>
            <a:r>
              <a:rPr lang="en-US" dirty="0"/>
              <a:t> de date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calculatoare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rețelei</a:t>
            </a:r>
            <a:r>
              <a:rPr lang="en-US" dirty="0"/>
              <a:t>;</a:t>
            </a:r>
          </a:p>
          <a:p>
            <a:r>
              <a:rPr lang="en-US" dirty="0" err="1"/>
              <a:t>Modelul</a:t>
            </a:r>
            <a:r>
              <a:rPr lang="en-US" dirty="0"/>
              <a:t> OSI nu </a:t>
            </a:r>
            <a:r>
              <a:rPr lang="en-US" dirty="0" err="1"/>
              <a:t>este</a:t>
            </a:r>
            <a:r>
              <a:rPr lang="en-US" dirty="0"/>
              <a:t> un protocol, ci o </a:t>
            </a:r>
            <a:r>
              <a:rPr lang="en-US" dirty="0" err="1"/>
              <a:t>modalitate</a:t>
            </a:r>
            <a:r>
              <a:rPr lang="en-US" dirty="0"/>
              <a:t> de </a:t>
            </a:r>
            <a:r>
              <a:rPr lang="en-US" dirty="0" err="1"/>
              <a:t>descriere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proiectare</a:t>
            </a:r>
            <a:r>
              <a:rPr lang="en-US" dirty="0"/>
              <a:t> a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arhitecturi</a:t>
            </a:r>
            <a:r>
              <a:rPr lang="en-US" dirty="0"/>
              <a:t> de </a:t>
            </a:r>
            <a:r>
              <a:rPr lang="en-US" dirty="0" err="1"/>
              <a:t>rețea</a:t>
            </a:r>
            <a:r>
              <a:rPr lang="en-US" dirty="0"/>
              <a:t> </a:t>
            </a:r>
            <a:r>
              <a:rPr lang="en-US" dirty="0" err="1"/>
              <a:t>flexibilă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robustă</a:t>
            </a:r>
            <a:r>
              <a:rPr lang="en-US" dirty="0"/>
              <a:t>;</a:t>
            </a:r>
          </a:p>
          <a:p>
            <a:r>
              <a:rPr lang="en-US" dirty="0" err="1"/>
              <a:t>Modelul</a:t>
            </a:r>
            <a:r>
              <a:rPr lang="en-US" dirty="0"/>
              <a:t> OSI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alcătuit</a:t>
            </a:r>
            <a:r>
              <a:rPr lang="en-US" dirty="0"/>
              <a:t> din </a:t>
            </a:r>
            <a:r>
              <a:rPr lang="en-US" dirty="0" err="1"/>
              <a:t>șapte</a:t>
            </a:r>
            <a:r>
              <a:rPr lang="en-US" dirty="0"/>
              <a:t> </a:t>
            </a:r>
            <a:r>
              <a:rPr lang="en-US" dirty="0" err="1"/>
              <a:t>niveluri</a:t>
            </a:r>
            <a:r>
              <a:rPr lang="en-US" dirty="0"/>
              <a:t> separate </a:t>
            </a:r>
            <a:r>
              <a:rPr lang="en-US" dirty="0" err="1"/>
              <a:t>interconectate</a:t>
            </a:r>
            <a:r>
              <a:rPr lang="en-US" dirty="0"/>
              <a:t>,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definind</a:t>
            </a:r>
            <a:r>
              <a:rPr lang="en-US" dirty="0"/>
              <a:t> o </a:t>
            </a:r>
            <a:r>
              <a:rPr lang="en-US" dirty="0" err="1"/>
              <a:t>parte</a:t>
            </a:r>
            <a:r>
              <a:rPr lang="en-US" dirty="0"/>
              <a:t> a </a:t>
            </a:r>
            <a:r>
              <a:rPr lang="en-US" dirty="0" err="1"/>
              <a:t>procesului</a:t>
            </a:r>
            <a:r>
              <a:rPr lang="en-US" dirty="0"/>
              <a:t> de </a:t>
            </a:r>
            <a:r>
              <a:rPr lang="en-US" dirty="0" err="1"/>
              <a:t>transmitere</a:t>
            </a:r>
            <a:r>
              <a:rPr lang="en-US" dirty="0"/>
              <a:t> a </a:t>
            </a:r>
            <a:r>
              <a:rPr lang="en-US" dirty="0" err="1"/>
              <a:t>informației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364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rețea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r>
              <a:rPr lang="en-US" dirty="0"/>
              <a:t>?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912209"/>
            <a:ext cx="11783470" cy="4581148"/>
          </a:xfrm>
        </p:spPr>
        <p:txBody>
          <a:bodyPr>
            <a:normAutofit/>
          </a:bodyPr>
          <a:lstStyle/>
          <a:p>
            <a:pPr algn="just"/>
            <a:r>
              <a:rPr lang="en-US" sz="3000" dirty="0"/>
              <a:t>O </a:t>
            </a:r>
            <a:r>
              <a:rPr lang="en-US" sz="3000" dirty="0" err="1"/>
              <a:t>rețea</a:t>
            </a:r>
            <a:r>
              <a:rPr lang="en-US" sz="3000" dirty="0"/>
              <a:t> de </a:t>
            </a:r>
            <a:r>
              <a:rPr lang="en-US" sz="3000" dirty="0" err="1"/>
              <a:t>calculatoare</a:t>
            </a:r>
            <a:r>
              <a:rPr lang="en-US" sz="3000" dirty="0"/>
              <a:t> </a:t>
            </a:r>
            <a:r>
              <a:rPr lang="en-US" sz="3000" dirty="0" err="1"/>
              <a:t>este</a:t>
            </a:r>
            <a:r>
              <a:rPr lang="en-US" sz="3000" dirty="0"/>
              <a:t> un set de </a:t>
            </a:r>
            <a:r>
              <a:rPr lang="en-US" sz="3000" dirty="0" err="1"/>
              <a:t>sisteme</a:t>
            </a:r>
            <a:r>
              <a:rPr lang="en-US" sz="3000" dirty="0"/>
              <a:t> de </a:t>
            </a:r>
            <a:r>
              <a:rPr lang="en-US" sz="3000" dirty="0" err="1"/>
              <a:t>calcul</a:t>
            </a:r>
            <a:r>
              <a:rPr lang="en-US" sz="3000" dirty="0"/>
              <a:t> </a:t>
            </a:r>
            <a:r>
              <a:rPr lang="en-US" sz="3000" dirty="0" err="1"/>
              <a:t>interconectate</a:t>
            </a:r>
            <a:r>
              <a:rPr lang="en-US" sz="3000" dirty="0"/>
              <a:t>;</a:t>
            </a:r>
          </a:p>
          <a:p>
            <a:pPr algn="just"/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interiorul</a:t>
            </a:r>
            <a:r>
              <a:rPr lang="en-US" sz="3000" dirty="0"/>
              <a:t> </a:t>
            </a:r>
            <a:r>
              <a:rPr lang="en-US" sz="3000" dirty="0" err="1"/>
              <a:t>unui</a:t>
            </a:r>
            <a:r>
              <a:rPr lang="en-US" sz="3000" dirty="0"/>
              <a:t> </a:t>
            </a:r>
            <a:r>
              <a:rPr lang="en-US" sz="3000" dirty="0" err="1"/>
              <a:t>sistem</a:t>
            </a:r>
            <a:r>
              <a:rPr lang="en-US" sz="3000" dirty="0"/>
              <a:t> de </a:t>
            </a:r>
            <a:r>
              <a:rPr lang="en-US" sz="3000" dirty="0" err="1"/>
              <a:t>calcul</a:t>
            </a:r>
            <a:r>
              <a:rPr lang="en-US" sz="3000" dirty="0"/>
              <a:t>, </a:t>
            </a:r>
            <a:r>
              <a:rPr lang="en-US" sz="3000" dirty="0" err="1"/>
              <a:t>componentele</a:t>
            </a:r>
            <a:r>
              <a:rPr lang="en-US" sz="3000" dirty="0"/>
              <a:t> </a:t>
            </a:r>
            <a:r>
              <a:rPr lang="en-US" sz="3000" dirty="0" err="1"/>
              <a:t>comunică</a:t>
            </a:r>
            <a:r>
              <a:rPr lang="en-US" sz="3000" dirty="0"/>
              <a:t> </a:t>
            </a:r>
            <a:r>
              <a:rPr lang="en-US" sz="3000" dirty="0" err="1"/>
              <a:t>prin</a:t>
            </a:r>
            <a:r>
              <a:rPr lang="en-US" sz="3000" dirty="0"/>
              <a:t> </a:t>
            </a:r>
            <a:r>
              <a:rPr lang="en-US" sz="3000" dirty="0" err="1"/>
              <a:t>magistrale</a:t>
            </a:r>
            <a:r>
              <a:rPr lang="en-US" sz="3000" dirty="0"/>
              <a:t> (la </a:t>
            </a:r>
            <a:r>
              <a:rPr lang="en-US" sz="3000" dirty="0" err="1"/>
              <a:t>nivel</a:t>
            </a:r>
            <a:r>
              <a:rPr lang="en-US" sz="3000" dirty="0"/>
              <a:t> </a:t>
            </a:r>
            <a:r>
              <a:rPr lang="en-US" sz="3000" dirty="0" err="1"/>
              <a:t>fizic</a:t>
            </a:r>
            <a:r>
              <a:rPr lang="en-US" sz="3000" dirty="0"/>
              <a:t>) </a:t>
            </a:r>
            <a:r>
              <a:rPr lang="en-US" sz="3000" dirty="0" err="1"/>
              <a:t>și</a:t>
            </a:r>
            <a:r>
              <a:rPr lang="en-US" sz="3000" dirty="0"/>
              <a:t> chipset-</a:t>
            </a:r>
            <a:r>
              <a:rPr lang="en-US" sz="3000" dirty="0" err="1"/>
              <a:t>uri</a:t>
            </a:r>
            <a:r>
              <a:rPr lang="en-US" sz="3000" dirty="0"/>
              <a:t> (la </a:t>
            </a:r>
            <a:r>
              <a:rPr lang="en-US" sz="3000" dirty="0" err="1"/>
              <a:t>nivel</a:t>
            </a:r>
            <a:r>
              <a:rPr lang="en-US" sz="3000" dirty="0"/>
              <a:t> logic);</a:t>
            </a:r>
          </a:p>
          <a:p>
            <a:pPr algn="just"/>
            <a:r>
              <a:rPr lang="en-US" sz="3000" dirty="0" err="1"/>
              <a:t>Între</a:t>
            </a:r>
            <a:r>
              <a:rPr lang="en-US" sz="3000" dirty="0"/>
              <a:t> </a:t>
            </a:r>
            <a:r>
              <a:rPr lang="en-US" sz="3000" dirty="0" err="1"/>
              <a:t>sisteme</a:t>
            </a:r>
            <a:r>
              <a:rPr lang="en-US" sz="3000" dirty="0"/>
              <a:t> de </a:t>
            </a:r>
            <a:r>
              <a:rPr lang="en-US" sz="3000" dirty="0" err="1"/>
              <a:t>calcul</a:t>
            </a:r>
            <a:r>
              <a:rPr lang="en-US" sz="3000" dirty="0"/>
              <a:t> </a:t>
            </a:r>
            <a:r>
              <a:rPr lang="en-US" sz="3000" dirty="0" err="1"/>
              <a:t>comunicarea</a:t>
            </a:r>
            <a:r>
              <a:rPr lang="en-US" sz="3000" dirty="0"/>
              <a:t> se </a:t>
            </a:r>
            <a:r>
              <a:rPr lang="en-US" sz="3000" dirty="0" err="1"/>
              <a:t>realizează</a:t>
            </a:r>
            <a:r>
              <a:rPr lang="en-US" sz="3000" dirty="0"/>
              <a:t>:</a:t>
            </a:r>
          </a:p>
          <a:p>
            <a:pPr lvl="1" algn="just"/>
            <a:r>
              <a:rPr lang="en-US" sz="2800" dirty="0"/>
              <a:t>La </a:t>
            </a:r>
            <a:r>
              <a:rPr lang="en-US" sz="2800" dirty="0" err="1"/>
              <a:t>nivel</a:t>
            </a:r>
            <a:r>
              <a:rPr lang="en-US" sz="2800" dirty="0"/>
              <a:t> </a:t>
            </a:r>
            <a:r>
              <a:rPr lang="en-US" sz="2800" dirty="0" err="1"/>
              <a:t>fizic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intermediul</a:t>
            </a:r>
            <a:r>
              <a:rPr lang="en-US" sz="2800" dirty="0"/>
              <a:t> </a:t>
            </a:r>
            <a:r>
              <a:rPr lang="en-US" sz="2800" dirty="0" err="1"/>
              <a:t>unor</a:t>
            </a:r>
            <a:r>
              <a:rPr lang="en-US" sz="2800" dirty="0"/>
              <a:t> </a:t>
            </a:r>
            <a:r>
              <a:rPr lang="en-US" sz="2800" dirty="0" err="1"/>
              <a:t>dispozitive</a:t>
            </a:r>
            <a:r>
              <a:rPr lang="en-US" sz="2800" dirty="0"/>
              <a:t> (</a:t>
            </a:r>
            <a:r>
              <a:rPr lang="en-US" sz="2800" dirty="0" err="1"/>
              <a:t>plăci</a:t>
            </a:r>
            <a:r>
              <a:rPr lang="en-US" sz="2800" dirty="0"/>
              <a:t> de </a:t>
            </a:r>
            <a:r>
              <a:rPr lang="en-US" sz="2800" dirty="0" err="1"/>
              <a:t>rețea</a:t>
            </a:r>
            <a:r>
              <a:rPr lang="en-US" sz="2800" dirty="0"/>
              <a:t>, switch-</a:t>
            </a:r>
            <a:r>
              <a:rPr lang="en-US" sz="2800" dirty="0" err="1"/>
              <a:t>uri</a:t>
            </a:r>
            <a:r>
              <a:rPr lang="en-US" sz="2800" dirty="0"/>
              <a:t>, </a:t>
            </a:r>
            <a:r>
              <a:rPr lang="en-US" sz="2800" dirty="0" err="1"/>
              <a:t>rutere</a:t>
            </a:r>
            <a:r>
              <a:rPr lang="en-US" sz="2800" dirty="0"/>
              <a:t> etc.) </a:t>
            </a:r>
            <a:r>
              <a:rPr lang="en-US" sz="2800" dirty="0" err="1"/>
              <a:t>și</a:t>
            </a:r>
            <a:r>
              <a:rPr lang="en-US" sz="2800" dirty="0"/>
              <a:t> a </a:t>
            </a:r>
            <a:r>
              <a:rPr lang="en-US" sz="2800" dirty="0" err="1"/>
              <a:t>unor</a:t>
            </a:r>
            <a:r>
              <a:rPr lang="en-US" sz="2800" dirty="0"/>
              <a:t> </a:t>
            </a:r>
            <a:r>
              <a:rPr lang="en-US" sz="2800" dirty="0" err="1"/>
              <a:t>medii</a:t>
            </a:r>
            <a:r>
              <a:rPr lang="en-US" sz="2800" dirty="0"/>
              <a:t> de </a:t>
            </a:r>
            <a:r>
              <a:rPr lang="en-US" sz="2800" dirty="0" err="1"/>
              <a:t>comunicație</a:t>
            </a:r>
            <a:r>
              <a:rPr lang="en-US" sz="2800" dirty="0"/>
              <a:t> (</a:t>
            </a:r>
            <a:r>
              <a:rPr lang="en-US" sz="2800" dirty="0" err="1"/>
              <a:t>cabluri</a:t>
            </a:r>
            <a:r>
              <a:rPr lang="en-US" sz="2800" dirty="0"/>
              <a:t> </a:t>
            </a:r>
            <a:r>
              <a:rPr lang="en-US" sz="2800" dirty="0" err="1"/>
              <a:t>electrice</a:t>
            </a:r>
            <a:r>
              <a:rPr lang="en-US" sz="2800" dirty="0"/>
              <a:t>, </a:t>
            </a:r>
            <a:r>
              <a:rPr lang="en-US" sz="2800" dirty="0" err="1"/>
              <a:t>fibră</a:t>
            </a:r>
            <a:r>
              <a:rPr lang="en-US" sz="2800" dirty="0"/>
              <a:t> </a:t>
            </a:r>
            <a:r>
              <a:rPr lang="en-US" sz="2800" dirty="0" err="1"/>
              <a:t>optică</a:t>
            </a:r>
            <a:r>
              <a:rPr lang="en-US" sz="2800" dirty="0"/>
              <a:t> etc.);</a:t>
            </a:r>
          </a:p>
          <a:p>
            <a:pPr lvl="1" algn="just"/>
            <a:r>
              <a:rPr lang="en-US" sz="2800" dirty="0"/>
              <a:t>La </a:t>
            </a:r>
            <a:r>
              <a:rPr lang="en-US" sz="2800" dirty="0" err="1"/>
              <a:t>nivel</a:t>
            </a:r>
            <a:r>
              <a:rPr lang="en-US" sz="2800" dirty="0"/>
              <a:t> logic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intermediul</a:t>
            </a:r>
            <a:r>
              <a:rPr lang="en-US" sz="2800" dirty="0"/>
              <a:t> </a:t>
            </a:r>
            <a:r>
              <a:rPr lang="en-US" sz="2800" dirty="0" err="1"/>
              <a:t>unor</a:t>
            </a:r>
            <a:r>
              <a:rPr lang="en-US" sz="2800" dirty="0"/>
              <a:t> </a:t>
            </a:r>
            <a:r>
              <a:rPr lang="en-US" sz="2800" dirty="0" err="1"/>
              <a:t>protocoale</a:t>
            </a:r>
            <a:r>
              <a:rPr lang="en-US" sz="2800" dirty="0"/>
              <a:t> (</a:t>
            </a:r>
            <a:r>
              <a:rPr lang="en-US" sz="2800" dirty="0" err="1"/>
              <a:t>seturi</a:t>
            </a:r>
            <a:r>
              <a:rPr lang="en-US" sz="2800" dirty="0"/>
              <a:t> de reguli) de </a:t>
            </a:r>
            <a:r>
              <a:rPr lang="en-US" sz="2800" dirty="0" err="1"/>
              <a:t>comunicație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527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nternet Wallpapers (33 images) - WallpaperCat">
            <a:extLst>
              <a:ext uri="{FF2B5EF4-FFF2-40B4-BE49-F238E27FC236}">
                <a16:creationId xmlns:a16="http://schemas.microsoft.com/office/drawing/2014/main" id="{37D4B435-42C8-68EC-9094-F5F7E086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9698"/>
            <a:ext cx="12192000" cy="54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Nivelurile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OSI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72EB23-D64D-7B6B-70D4-D963A22CABC5}"/>
              </a:ext>
            </a:extLst>
          </p:cNvPr>
          <p:cNvSpPr/>
          <p:nvPr/>
        </p:nvSpPr>
        <p:spPr>
          <a:xfrm>
            <a:off x="1250652" y="1117589"/>
            <a:ext cx="3130587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7. </a:t>
            </a:r>
            <a:r>
              <a:rPr lang="en-US" sz="2600" dirty="0" err="1">
                <a:solidFill>
                  <a:schemeClr val="tx1"/>
                </a:solidFill>
              </a:rPr>
              <a:t>Aplicație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904D45-0920-A828-6672-6B7780DEC7B1}"/>
              </a:ext>
            </a:extLst>
          </p:cNvPr>
          <p:cNvSpPr/>
          <p:nvPr/>
        </p:nvSpPr>
        <p:spPr>
          <a:xfrm>
            <a:off x="1250648" y="1915484"/>
            <a:ext cx="3130591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6. </a:t>
            </a:r>
            <a:r>
              <a:rPr lang="en-US" sz="2600" dirty="0" err="1">
                <a:solidFill>
                  <a:schemeClr val="tx1"/>
                </a:solidFill>
              </a:rPr>
              <a:t>Prezentare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7B7F6F-ED54-0BE0-64BB-EC9523781576}"/>
              </a:ext>
            </a:extLst>
          </p:cNvPr>
          <p:cNvSpPr/>
          <p:nvPr/>
        </p:nvSpPr>
        <p:spPr>
          <a:xfrm>
            <a:off x="1250647" y="2713379"/>
            <a:ext cx="3130592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5. </a:t>
            </a:r>
            <a:r>
              <a:rPr lang="en-US" sz="2600" dirty="0" err="1">
                <a:solidFill>
                  <a:schemeClr val="tx1"/>
                </a:solidFill>
              </a:rPr>
              <a:t>Sesiune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DBAE00-8BB5-8925-997D-63ABA0B82842}"/>
              </a:ext>
            </a:extLst>
          </p:cNvPr>
          <p:cNvSpPr/>
          <p:nvPr/>
        </p:nvSpPr>
        <p:spPr>
          <a:xfrm>
            <a:off x="1250647" y="3511274"/>
            <a:ext cx="3130592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BA5CBA-43DB-B21F-8EC0-CB43AE6E6050}"/>
              </a:ext>
            </a:extLst>
          </p:cNvPr>
          <p:cNvSpPr/>
          <p:nvPr/>
        </p:nvSpPr>
        <p:spPr>
          <a:xfrm>
            <a:off x="1250647" y="4309169"/>
            <a:ext cx="3130592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3. </a:t>
            </a:r>
            <a:r>
              <a:rPr lang="en-US" sz="2600" dirty="0" err="1">
                <a:solidFill>
                  <a:schemeClr val="tx1"/>
                </a:solidFill>
              </a:rPr>
              <a:t>Rețea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3693A7-92C7-D6AC-07D8-68C93F9812B7}"/>
              </a:ext>
            </a:extLst>
          </p:cNvPr>
          <p:cNvSpPr/>
          <p:nvPr/>
        </p:nvSpPr>
        <p:spPr>
          <a:xfrm>
            <a:off x="1250647" y="5107064"/>
            <a:ext cx="3130592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2. </a:t>
            </a:r>
            <a:r>
              <a:rPr lang="en-US" sz="2600" dirty="0" err="1">
                <a:solidFill>
                  <a:schemeClr val="tx1"/>
                </a:solidFill>
              </a:rPr>
              <a:t>Legătură</a:t>
            </a:r>
            <a:r>
              <a:rPr lang="en-US" sz="2600" dirty="0">
                <a:solidFill>
                  <a:schemeClr val="tx1"/>
                </a:solidFill>
              </a:rPr>
              <a:t> de date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48EE0B-20FE-9C2C-715A-EF402E2121E8}"/>
              </a:ext>
            </a:extLst>
          </p:cNvPr>
          <p:cNvSpPr/>
          <p:nvPr/>
        </p:nvSpPr>
        <p:spPr>
          <a:xfrm>
            <a:off x="1250647" y="5904959"/>
            <a:ext cx="3130592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1. </a:t>
            </a:r>
            <a:r>
              <a:rPr lang="en-US" sz="2600" dirty="0" err="1">
                <a:solidFill>
                  <a:schemeClr val="tx1"/>
                </a:solidFill>
              </a:rPr>
              <a:t>Fizic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6DCF93-9360-2011-EE16-259DAAB04F41}"/>
              </a:ext>
            </a:extLst>
          </p:cNvPr>
          <p:cNvSpPr/>
          <p:nvPr/>
        </p:nvSpPr>
        <p:spPr>
          <a:xfrm>
            <a:off x="6167558" y="1117589"/>
            <a:ext cx="4901494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</a:rPr>
              <a:t>Servicii</a:t>
            </a:r>
            <a:r>
              <a:rPr lang="en-US" sz="2600" dirty="0">
                <a:solidFill>
                  <a:schemeClr val="tx1"/>
                </a:solidFill>
              </a:rPr>
              <a:t> de </a:t>
            </a:r>
            <a:r>
              <a:rPr lang="en-US" sz="2600" dirty="0" err="1">
                <a:solidFill>
                  <a:schemeClr val="tx1"/>
                </a:solidFill>
              </a:rPr>
              <a:t>rețele</a:t>
            </a:r>
            <a:r>
              <a:rPr lang="en-US" sz="2600" dirty="0">
                <a:solidFill>
                  <a:schemeClr val="tx1"/>
                </a:solidFill>
              </a:rPr>
              <a:t>, </a:t>
            </a:r>
            <a:r>
              <a:rPr lang="en-US" sz="2600" dirty="0" err="1">
                <a:solidFill>
                  <a:schemeClr val="tx1"/>
                </a:solidFill>
              </a:rPr>
              <a:t>aplicații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E18F49-B069-3D6F-FF1B-E0727F7071E3}"/>
              </a:ext>
            </a:extLst>
          </p:cNvPr>
          <p:cNvSpPr/>
          <p:nvPr/>
        </p:nvSpPr>
        <p:spPr>
          <a:xfrm>
            <a:off x="6167558" y="1915484"/>
            <a:ext cx="4901494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</a:rPr>
              <a:t>Reprezentarea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datelor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AF7B01-7631-657F-0FB6-620CE73D4117}"/>
              </a:ext>
            </a:extLst>
          </p:cNvPr>
          <p:cNvSpPr/>
          <p:nvPr/>
        </p:nvSpPr>
        <p:spPr>
          <a:xfrm>
            <a:off x="6167558" y="2713379"/>
            <a:ext cx="4901494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</a:rPr>
              <a:t>Controlul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sesiunilor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2DB3FB-6982-A332-8967-0B735950FE62}"/>
              </a:ext>
            </a:extLst>
          </p:cNvPr>
          <p:cNvSpPr/>
          <p:nvPr/>
        </p:nvSpPr>
        <p:spPr>
          <a:xfrm>
            <a:off x="6167558" y="3511274"/>
            <a:ext cx="4901494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</a:rPr>
              <a:t>Controlul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fluxului</a:t>
            </a:r>
            <a:r>
              <a:rPr lang="en-US" sz="2600" dirty="0">
                <a:solidFill>
                  <a:schemeClr val="tx1"/>
                </a:solidFill>
              </a:rPr>
              <a:t> de date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07903B-1EA1-A334-91EF-BC4C11ABF612}"/>
              </a:ext>
            </a:extLst>
          </p:cNvPr>
          <p:cNvSpPr/>
          <p:nvPr/>
        </p:nvSpPr>
        <p:spPr>
          <a:xfrm>
            <a:off x="6167558" y="4309168"/>
            <a:ext cx="4901494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</a:rPr>
              <a:t>Determinarea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căii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către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destinație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3EC68A-3A15-D440-906A-A174E75F4439}"/>
              </a:ext>
            </a:extLst>
          </p:cNvPr>
          <p:cNvSpPr/>
          <p:nvPr/>
        </p:nvSpPr>
        <p:spPr>
          <a:xfrm>
            <a:off x="6167558" y="5107064"/>
            <a:ext cx="4901494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</a:rPr>
              <a:t>Accesul</a:t>
            </a:r>
            <a:r>
              <a:rPr lang="en-US" sz="2600" dirty="0">
                <a:solidFill>
                  <a:schemeClr val="tx1"/>
                </a:solidFill>
              </a:rPr>
              <a:t> la </a:t>
            </a:r>
            <a:r>
              <a:rPr lang="en-US" sz="2600" dirty="0" err="1">
                <a:solidFill>
                  <a:schemeClr val="tx1"/>
                </a:solidFill>
              </a:rPr>
              <a:t>mediu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9F952C-3DC8-D01C-3FEB-732FE4D255F8}"/>
              </a:ext>
            </a:extLst>
          </p:cNvPr>
          <p:cNvSpPr/>
          <p:nvPr/>
        </p:nvSpPr>
        <p:spPr>
          <a:xfrm>
            <a:off x="6167558" y="5904959"/>
            <a:ext cx="4901494" cy="71242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</a:rPr>
              <a:t>Transmisia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binară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0D6E3FA-B6CC-BD6E-CFBA-78D45D4B71B9}"/>
              </a:ext>
            </a:extLst>
          </p:cNvPr>
          <p:cNvSpPr/>
          <p:nvPr/>
        </p:nvSpPr>
        <p:spPr>
          <a:xfrm>
            <a:off x="4381239" y="1265197"/>
            <a:ext cx="1786319" cy="417208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41E6547-4EB6-B15F-A6BE-A0FE762B34F9}"/>
              </a:ext>
            </a:extLst>
          </p:cNvPr>
          <p:cNvSpPr/>
          <p:nvPr/>
        </p:nvSpPr>
        <p:spPr>
          <a:xfrm>
            <a:off x="4381239" y="2063092"/>
            <a:ext cx="1786319" cy="417208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02DEE1A-DCD4-EC47-82DB-939193473760}"/>
              </a:ext>
            </a:extLst>
          </p:cNvPr>
          <p:cNvSpPr/>
          <p:nvPr/>
        </p:nvSpPr>
        <p:spPr>
          <a:xfrm>
            <a:off x="4381239" y="2857768"/>
            <a:ext cx="1786319" cy="417208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0AD2F29-B9D4-6B64-98F2-04926F07B591}"/>
              </a:ext>
            </a:extLst>
          </p:cNvPr>
          <p:cNvSpPr/>
          <p:nvPr/>
        </p:nvSpPr>
        <p:spPr>
          <a:xfrm>
            <a:off x="4381239" y="3660043"/>
            <a:ext cx="1786319" cy="417208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7ABAE93-AECA-5F37-30F0-363E9E02A9C0}"/>
              </a:ext>
            </a:extLst>
          </p:cNvPr>
          <p:cNvSpPr/>
          <p:nvPr/>
        </p:nvSpPr>
        <p:spPr>
          <a:xfrm>
            <a:off x="4381238" y="4457938"/>
            <a:ext cx="1786319" cy="417208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0445BAA-6250-B8BA-4D20-AF3B70587D5E}"/>
              </a:ext>
            </a:extLst>
          </p:cNvPr>
          <p:cNvSpPr/>
          <p:nvPr/>
        </p:nvSpPr>
        <p:spPr>
          <a:xfrm>
            <a:off x="4381238" y="5254672"/>
            <a:ext cx="1786319" cy="417208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F0BB337-A5FF-9D04-3494-89A1EC2A1399}"/>
              </a:ext>
            </a:extLst>
          </p:cNvPr>
          <p:cNvSpPr/>
          <p:nvPr/>
        </p:nvSpPr>
        <p:spPr>
          <a:xfrm>
            <a:off x="4381238" y="6051406"/>
            <a:ext cx="1786319" cy="417208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9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Localizarea</a:t>
            </a:r>
            <a:r>
              <a:rPr lang="en-US" dirty="0"/>
              <a:t> </a:t>
            </a:r>
            <a:r>
              <a:rPr lang="en-US" dirty="0" err="1"/>
              <a:t>nivelurilor</a:t>
            </a:r>
            <a:br>
              <a:rPr lang="en-US" dirty="0"/>
            </a:br>
            <a:r>
              <a:rPr lang="en-US" dirty="0" err="1"/>
              <a:t>modelului</a:t>
            </a:r>
            <a:r>
              <a:rPr lang="en-US" dirty="0"/>
              <a:t> OSI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AE067-B301-AC2E-C6FD-BA5CFEAC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069" y="1740323"/>
            <a:ext cx="7260880" cy="5039263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Nivelurile</a:t>
            </a:r>
            <a:r>
              <a:rPr lang="en-US" dirty="0"/>
              <a:t> 1,2, 3 – </a:t>
            </a:r>
            <a:r>
              <a:rPr lang="en-US" dirty="0" err="1"/>
              <a:t>fizic</a:t>
            </a:r>
            <a:r>
              <a:rPr lang="en-US" dirty="0"/>
              <a:t>, </a:t>
            </a:r>
            <a:r>
              <a:rPr lang="en-US" dirty="0" err="1"/>
              <a:t>legătură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rețea</a:t>
            </a:r>
            <a:r>
              <a:rPr lang="en-US" dirty="0"/>
              <a:t>, sunt </a:t>
            </a:r>
            <a:r>
              <a:rPr lang="en-US" dirty="0" err="1"/>
              <a:t>implementate</a:t>
            </a:r>
            <a:r>
              <a:rPr lang="en-US" dirty="0"/>
              <a:t> de driver-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plăcii</a:t>
            </a:r>
            <a:r>
              <a:rPr lang="en-US" dirty="0"/>
              <a:t> de </a:t>
            </a:r>
            <a:r>
              <a:rPr lang="en-US" dirty="0" err="1"/>
              <a:t>rețea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parțial</a:t>
            </a:r>
            <a:r>
              <a:rPr lang="en-US" dirty="0"/>
              <a:t> de </a:t>
            </a:r>
            <a:r>
              <a:rPr lang="en-US" dirty="0" err="1"/>
              <a:t>sistemul</a:t>
            </a:r>
            <a:r>
              <a:rPr lang="en-US" dirty="0"/>
              <a:t> de </a:t>
            </a:r>
            <a:r>
              <a:rPr lang="en-US" dirty="0" err="1"/>
              <a:t>operare</a:t>
            </a:r>
            <a:r>
              <a:rPr lang="en-US" dirty="0"/>
              <a:t>;</a:t>
            </a:r>
          </a:p>
          <a:p>
            <a:r>
              <a:rPr lang="en-US" dirty="0" err="1"/>
              <a:t>Nivelul</a:t>
            </a:r>
            <a:r>
              <a:rPr lang="en-US" dirty="0"/>
              <a:t> 4, </a:t>
            </a:r>
            <a:r>
              <a:rPr lang="en-US" dirty="0" err="1"/>
              <a:t>nivelul</a:t>
            </a:r>
            <a:r>
              <a:rPr lang="en-US" dirty="0"/>
              <a:t> transport,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implementat</a:t>
            </a:r>
            <a:r>
              <a:rPr lang="en-US" dirty="0"/>
              <a:t> de </a:t>
            </a:r>
            <a:r>
              <a:rPr lang="en-US" dirty="0" err="1"/>
              <a:t>sistemul</a:t>
            </a:r>
            <a:r>
              <a:rPr lang="en-US" dirty="0"/>
              <a:t> de </a:t>
            </a:r>
            <a:r>
              <a:rPr lang="en-US" dirty="0" err="1"/>
              <a:t>operare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driver-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plăcii</a:t>
            </a:r>
            <a:r>
              <a:rPr lang="en-US" dirty="0"/>
              <a:t> de </a:t>
            </a:r>
            <a:r>
              <a:rPr lang="en-US" dirty="0" err="1"/>
              <a:t>rețea</a:t>
            </a:r>
            <a:r>
              <a:rPr lang="en-US" dirty="0"/>
              <a:t>;</a:t>
            </a:r>
          </a:p>
          <a:p>
            <a:r>
              <a:rPr lang="en-US" dirty="0" err="1"/>
              <a:t>Nivelurile</a:t>
            </a:r>
            <a:r>
              <a:rPr lang="en-US" dirty="0"/>
              <a:t> 5,6,7 – </a:t>
            </a:r>
            <a:r>
              <a:rPr lang="en-US" dirty="0" err="1"/>
              <a:t>sesiune</a:t>
            </a:r>
            <a:r>
              <a:rPr lang="en-US" dirty="0"/>
              <a:t>, </a:t>
            </a:r>
            <a:r>
              <a:rPr lang="en-US" dirty="0" err="1"/>
              <a:t>prezentare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aplicație</a:t>
            </a:r>
            <a:r>
              <a:rPr lang="en-US" dirty="0"/>
              <a:t>,  sunt </a:t>
            </a:r>
            <a:r>
              <a:rPr lang="en-US" dirty="0" err="1"/>
              <a:t>implementate</a:t>
            </a:r>
            <a:r>
              <a:rPr lang="en-US" dirty="0"/>
              <a:t> de </a:t>
            </a:r>
            <a:r>
              <a:rPr lang="en-US" dirty="0" err="1"/>
              <a:t>aplicațiile</a:t>
            </a:r>
            <a:r>
              <a:rPr lang="en-US" dirty="0"/>
              <a:t> </a:t>
            </a:r>
            <a:r>
              <a:rPr lang="en-US" dirty="0" err="1"/>
              <a:t>utilizator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E61B5-56F2-2DA9-747E-E856E07A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1" y="1441033"/>
            <a:ext cx="4577127" cy="54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Schimbul</a:t>
            </a:r>
            <a:r>
              <a:rPr lang="en-US" dirty="0"/>
              <a:t> de date</a:t>
            </a: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modelul</a:t>
            </a:r>
            <a:r>
              <a:rPr lang="en-US" dirty="0"/>
              <a:t> OSI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663199-DB7E-342F-3A62-ABE782824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679" y="1893683"/>
            <a:ext cx="8229600" cy="4648200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F3FE65DF-31BA-62B5-44F4-72A3C2098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79" y="2731883"/>
            <a:ext cx="3733800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F6A0307A-EE1D-B1A3-3BFB-0D8EA117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279" y="2731883"/>
            <a:ext cx="3657600" cy="270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176A7950-33D4-62E9-814E-7683D0B7A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79" y="2046083"/>
            <a:ext cx="53340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C2403804-BC89-ACBB-5DA4-F39E98908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479" y="5551283"/>
            <a:ext cx="5538787" cy="72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892CAC-7554-B6FC-9AA6-E4B0EB482295}"/>
              </a:ext>
            </a:extLst>
          </p:cNvPr>
          <p:cNvSpPr txBox="1"/>
          <p:nvPr/>
        </p:nvSpPr>
        <p:spPr>
          <a:xfrm>
            <a:off x="2000036" y="2179721"/>
            <a:ext cx="68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Sursă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74D75-4A7B-A086-0B57-3125C7DDEB2F}"/>
              </a:ext>
            </a:extLst>
          </p:cNvPr>
          <p:cNvSpPr txBox="1"/>
          <p:nvPr/>
        </p:nvSpPr>
        <p:spPr>
          <a:xfrm>
            <a:off x="8022879" y="2173863"/>
            <a:ext cx="113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Destinație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3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net Wallpapers (33 images) - WallpaperCat">
            <a:extLst>
              <a:ext uri="{FF2B5EF4-FFF2-40B4-BE49-F238E27FC236}">
                <a16:creationId xmlns:a16="http://schemas.microsoft.com/office/drawing/2014/main" id="{F7856A33-0A63-4711-D27D-E8DE584FB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1406236"/>
            <a:ext cx="12192000" cy="546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Schimbul</a:t>
            </a:r>
            <a:r>
              <a:rPr lang="en-US" dirty="0"/>
              <a:t> de date</a:t>
            </a: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modelul</a:t>
            </a:r>
            <a:r>
              <a:rPr lang="en-US" dirty="0"/>
              <a:t> OSI (II)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490B3-74B8-2DB0-86B1-31319459A18A}"/>
              </a:ext>
            </a:extLst>
          </p:cNvPr>
          <p:cNvSpPr/>
          <p:nvPr/>
        </p:nvSpPr>
        <p:spPr>
          <a:xfrm>
            <a:off x="838200" y="1520423"/>
            <a:ext cx="3081825" cy="492249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2B34C-94C5-91D9-0B59-39281BB2BFA0}"/>
              </a:ext>
            </a:extLst>
          </p:cNvPr>
          <p:cNvSpPr/>
          <p:nvPr/>
        </p:nvSpPr>
        <p:spPr>
          <a:xfrm>
            <a:off x="981729" y="1706828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7. </a:t>
            </a:r>
            <a:r>
              <a:rPr lang="en-US" sz="2200" dirty="0" err="1">
                <a:solidFill>
                  <a:schemeClr val="tx1"/>
                </a:solidFill>
              </a:rPr>
              <a:t>Aplicație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DBDF2-5DC5-DA78-8481-77785BED1787}"/>
              </a:ext>
            </a:extLst>
          </p:cNvPr>
          <p:cNvSpPr/>
          <p:nvPr/>
        </p:nvSpPr>
        <p:spPr>
          <a:xfrm>
            <a:off x="981729" y="2390616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6. </a:t>
            </a:r>
            <a:r>
              <a:rPr lang="en-US" sz="2200" dirty="0" err="1">
                <a:solidFill>
                  <a:schemeClr val="tx1"/>
                </a:solidFill>
              </a:rPr>
              <a:t>Prezentare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9FD948-40E1-C355-F40E-4156547C0154}"/>
              </a:ext>
            </a:extLst>
          </p:cNvPr>
          <p:cNvSpPr/>
          <p:nvPr/>
        </p:nvSpPr>
        <p:spPr>
          <a:xfrm>
            <a:off x="981729" y="3068479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5. </a:t>
            </a:r>
            <a:r>
              <a:rPr lang="en-US" sz="2200" dirty="0" err="1">
                <a:solidFill>
                  <a:schemeClr val="tx1"/>
                </a:solidFill>
              </a:rPr>
              <a:t>Sesiune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5FED5B-1DF8-4013-B6F2-946AE3E2447E}"/>
              </a:ext>
            </a:extLst>
          </p:cNvPr>
          <p:cNvSpPr/>
          <p:nvPr/>
        </p:nvSpPr>
        <p:spPr>
          <a:xfrm>
            <a:off x="981729" y="3742449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B7D2BD-928F-1708-F08E-6F04508AED26}"/>
              </a:ext>
            </a:extLst>
          </p:cNvPr>
          <p:cNvSpPr/>
          <p:nvPr/>
        </p:nvSpPr>
        <p:spPr>
          <a:xfrm>
            <a:off x="982693" y="4416419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3. </a:t>
            </a:r>
            <a:r>
              <a:rPr lang="en-US" sz="2200" dirty="0" err="1">
                <a:solidFill>
                  <a:schemeClr val="tx1"/>
                </a:solidFill>
              </a:rPr>
              <a:t>Rețea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6CF3E8-B15D-4C02-FEB5-C8AFB0255BED}"/>
              </a:ext>
            </a:extLst>
          </p:cNvPr>
          <p:cNvSpPr/>
          <p:nvPr/>
        </p:nvSpPr>
        <p:spPr>
          <a:xfrm>
            <a:off x="981728" y="5087775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2. </a:t>
            </a:r>
            <a:r>
              <a:rPr lang="en-US" sz="2200" dirty="0" err="1">
                <a:solidFill>
                  <a:schemeClr val="tx1"/>
                </a:solidFill>
              </a:rPr>
              <a:t>Legătură</a:t>
            </a:r>
            <a:r>
              <a:rPr lang="en-US" sz="2200" dirty="0">
                <a:solidFill>
                  <a:schemeClr val="tx1"/>
                </a:solidFill>
              </a:rPr>
              <a:t> de 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B6C5AA-AC59-85BB-3753-57D1134617AD}"/>
              </a:ext>
            </a:extLst>
          </p:cNvPr>
          <p:cNvSpPr/>
          <p:nvPr/>
        </p:nvSpPr>
        <p:spPr>
          <a:xfrm>
            <a:off x="981727" y="5759131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1. </a:t>
            </a:r>
            <a:r>
              <a:rPr lang="en-US" sz="2200" dirty="0" err="1">
                <a:solidFill>
                  <a:schemeClr val="tx1"/>
                </a:solidFill>
              </a:rPr>
              <a:t>Fizic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10E8BE-CA93-F162-6743-BA60F348888F}"/>
              </a:ext>
            </a:extLst>
          </p:cNvPr>
          <p:cNvSpPr/>
          <p:nvPr/>
        </p:nvSpPr>
        <p:spPr>
          <a:xfrm>
            <a:off x="4562491" y="4176500"/>
            <a:ext cx="3081825" cy="2266418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30A02A-4F19-E5CB-587D-4FFB71D9B0DC}"/>
              </a:ext>
            </a:extLst>
          </p:cNvPr>
          <p:cNvSpPr/>
          <p:nvPr/>
        </p:nvSpPr>
        <p:spPr>
          <a:xfrm>
            <a:off x="4706984" y="4416419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3. </a:t>
            </a:r>
            <a:r>
              <a:rPr lang="en-US" sz="2200" dirty="0" err="1">
                <a:solidFill>
                  <a:schemeClr val="tx1"/>
                </a:solidFill>
              </a:rPr>
              <a:t>Rețea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B37438-CDED-2493-CA5B-17B40CF86790}"/>
              </a:ext>
            </a:extLst>
          </p:cNvPr>
          <p:cNvSpPr/>
          <p:nvPr/>
        </p:nvSpPr>
        <p:spPr>
          <a:xfrm>
            <a:off x="4733805" y="5087775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2. </a:t>
            </a:r>
            <a:r>
              <a:rPr lang="en-US" sz="2200" dirty="0" err="1">
                <a:solidFill>
                  <a:schemeClr val="tx1"/>
                </a:solidFill>
              </a:rPr>
              <a:t>Legătură</a:t>
            </a:r>
            <a:r>
              <a:rPr lang="en-US" sz="2200" dirty="0">
                <a:solidFill>
                  <a:schemeClr val="tx1"/>
                </a:solidFill>
              </a:rPr>
              <a:t> de date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9FA79F-EC75-CA46-6A58-14479B0B3A88}"/>
              </a:ext>
            </a:extLst>
          </p:cNvPr>
          <p:cNvSpPr/>
          <p:nvPr/>
        </p:nvSpPr>
        <p:spPr>
          <a:xfrm>
            <a:off x="4733805" y="5759131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1. </a:t>
            </a:r>
            <a:r>
              <a:rPr lang="en-US" sz="2200" dirty="0" err="1">
                <a:solidFill>
                  <a:schemeClr val="tx1"/>
                </a:solidFill>
              </a:rPr>
              <a:t>Fizic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E3F113-2EBC-DC88-BF65-AADD6F53971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379111" y="2140879"/>
            <a:ext cx="0" cy="249737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7E4169-6A20-D090-E706-5F48281C186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379111" y="2824667"/>
            <a:ext cx="0" cy="243812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51DC38-28C2-CF68-F0D5-3E56042A1B0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379111" y="3502530"/>
            <a:ext cx="0" cy="239919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984C56-3F5E-AD4A-54AF-4A545A646C9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379111" y="4176500"/>
            <a:ext cx="964" cy="239919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3A4BEC-71EB-0292-1EC2-0044E80C4486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379110" y="4850470"/>
            <a:ext cx="965" cy="237305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118DF6-B4FB-D35E-70E9-D4D22E22F64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379109" y="5521826"/>
            <a:ext cx="1" cy="237305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1D6C87B-F1DC-9836-A81D-1AA242F7D807}"/>
              </a:ext>
            </a:extLst>
          </p:cNvPr>
          <p:cNvSpPr/>
          <p:nvPr/>
        </p:nvSpPr>
        <p:spPr>
          <a:xfrm>
            <a:off x="8271975" y="1520423"/>
            <a:ext cx="3081825" cy="492249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FDDB010-CA27-1E5B-269C-AABFD5F23B6E}"/>
              </a:ext>
            </a:extLst>
          </p:cNvPr>
          <p:cNvSpPr/>
          <p:nvPr/>
        </p:nvSpPr>
        <p:spPr>
          <a:xfrm>
            <a:off x="8415504" y="1706828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7. </a:t>
            </a:r>
            <a:r>
              <a:rPr lang="en-US" sz="2200" dirty="0" err="1">
                <a:solidFill>
                  <a:schemeClr val="tx1"/>
                </a:solidFill>
              </a:rPr>
              <a:t>Aplicație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A6FAE86-420C-1898-BCB5-5BBAF7B21EE6}"/>
              </a:ext>
            </a:extLst>
          </p:cNvPr>
          <p:cNvSpPr/>
          <p:nvPr/>
        </p:nvSpPr>
        <p:spPr>
          <a:xfrm>
            <a:off x="8415504" y="2390616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6. </a:t>
            </a:r>
            <a:r>
              <a:rPr lang="en-US" sz="2200" dirty="0" err="1">
                <a:solidFill>
                  <a:schemeClr val="tx1"/>
                </a:solidFill>
              </a:rPr>
              <a:t>Prezentare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832F983-E55F-22F7-E2D5-3662224E8CDB}"/>
              </a:ext>
            </a:extLst>
          </p:cNvPr>
          <p:cNvSpPr/>
          <p:nvPr/>
        </p:nvSpPr>
        <p:spPr>
          <a:xfrm>
            <a:off x="8415504" y="3068479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5. </a:t>
            </a:r>
            <a:r>
              <a:rPr lang="en-US" sz="2200" dirty="0" err="1">
                <a:solidFill>
                  <a:schemeClr val="tx1"/>
                </a:solidFill>
              </a:rPr>
              <a:t>Sesiune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DB7CBF0-B3B5-2A02-642D-98102E5F3B39}"/>
              </a:ext>
            </a:extLst>
          </p:cNvPr>
          <p:cNvSpPr/>
          <p:nvPr/>
        </p:nvSpPr>
        <p:spPr>
          <a:xfrm>
            <a:off x="8415504" y="3742449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D30B22-65F5-C341-8463-D230AC708D39}"/>
              </a:ext>
            </a:extLst>
          </p:cNvPr>
          <p:cNvSpPr/>
          <p:nvPr/>
        </p:nvSpPr>
        <p:spPr>
          <a:xfrm>
            <a:off x="8416468" y="4416419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3. </a:t>
            </a:r>
            <a:r>
              <a:rPr lang="en-US" sz="2200" dirty="0" err="1">
                <a:solidFill>
                  <a:schemeClr val="tx1"/>
                </a:solidFill>
              </a:rPr>
              <a:t>Rețea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8E4644E-A096-424D-4F0A-F8110324D35C}"/>
              </a:ext>
            </a:extLst>
          </p:cNvPr>
          <p:cNvSpPr/>
          <p:nvPr/>
        </p:nvSpPr>
        <p:spPr>
          <a:xfrm>
            <a:off x="8415503" y="5087775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2. </a:t>
            </a:r>
            <a:r>
              <a:rPr lang="en-US" sz="2200" dirty="0" err="1">
                <a:solidFill>
                  <a:schemeClr val="tx1"/>
                </a:solidFill>
              </a:rPr>
              <a:t>Legătură</a:t>
            </a:r>
            <a:r>
              <a:rPr lang="en-US" sz="2200" dirty="0">
                <a:solidFill>
                  <a:schemeClr val="tx1"/>
                </a:solidFill>
              </a:rPr>
              <a:t> de date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90396B-7139-6B01-8EDF-7758ADADF527}"/>
              </a:ext>
            </a:extLst>
          </p:cNvPr>
          <p:cNvSpPr/>
          <p:nvPr/>
        </p:nvSpPr>
        <p:spPr>
          <a:xfrm>
            <a:off x="8415502" y="5759131"/>
            <a:ext cx="2794763" cy="43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1. </a:t>
            </a:r>
            <a:r>
              <a:rPr lang="en-US" sz="2200" dirty="0" err="1">
                <a:solidFill>
                  <a:schemeClr val="tx1"/>
                </a:solidFill>
              </a:rPr>
              <a:t>Fizic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65404A9-6B85-DD0B-D361-8F13285E831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9812886" y="2140879"/>
            <a:ext cx="0" cy="249737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9A477EA-7702-6EAC-3615-718A52E3D551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9812886" y="2824667"/>
            <a:ext cx="0" cy="243812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D6531A1-5CD7-5726-F823-221976740BC2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>
            <a:off x="9812886" y="3502530"/>
            <a:ext cx="0" cy="239919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2604265-40BA-76C0-4FAC-9F31E329921F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>
            <a:off x="9812886" y="4176500"/>
            <a:ext cx="964" cy="239919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EDCA650-2FC1-C878-89C4-A1E04E36C6F3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9812885" y="4850470"/>
            <a:ext cx="965" cy="237305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373EF1B-4D60-4C70-330B-DD29E3C21CBF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 flipH="1">
            <a:off x="9812884" y="5521826"/>
            <a:ext cx="1" cy="237305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E912DCF-DA74-5659-EBD3-AFC4C1E849EE}"/>
              </a:ext>
            </a:extLst>
          </p:cNvPr>
          <p:cNvCxnSpPr>
            <a:cxnSpLocks/>
            <a:stCxn id="12" idx="3"/>
            <a:endCxn id="30" idx="1"/>
          </p:cNvCxnSpPr>
          <p:nvPr/>
        </p:nvCxnSpPr>
        <p:spPr>
          <a:xfrm>
            <a:off x="3776490" y="5976157"/>
            <a:ext cx="957315" cy="0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F744D29-CBB3-6DD6-E5BC-5AAE4EC398C7}"/>
              </a:ext>
            </a:extLst>
          </p:cNvPr>
          <p:cNvCxnSpPr>
            <a:cxnSpLocks/>
            <a:stCxn id="30" idx="3"/>
            <a:endCxn id="63" idx="1"/>
          </p:cNvCxnSpPr>
          <p:nvPr/>
        </p:nvCxnSpPr>
        <p:spPr>
          <a:xfrm>
            <a:off x="7528568" y="5976157"/>
            <a:ext cx="886934" cy="0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582C274-92AE-3354-274D-F3FA6E5C721E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3776491" y="5304801"/>
            <a:ext cx="957314" cy="0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4B45BD9-93EA-6373-90A9-66B00F9488EF}"/>
              </a:ext>
            </a:extLst>
          </p:cNvPr>
          <p:cNvCxnSpPr>
            <a:cxnSpLocks/>
            <a:stCxn id="29" idx="3"/>
            <a:endCxn id="62" idx="1"/>
          </p:cNvCxnSpPr>
          <p:nvPr/>
        </p:nvCxnSpPr>
        <p:spPr>
          <a:xfrm>
            <a:off x="7528568" y="5304801"/>
            <a:ext cx="886935" cy="0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7A2FAE0-9CCA-AC6B-C4A5-3D1CB85EC99A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>
            <a:off x="3777456" y="4633445"/>
            <a:ext cx="929528" cy="0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0E4C55F-F0A0-BA7E-B826-06264F4F460F}"/>
              </a:ext>
            </a:extLst>
          </p:cNvPr>
          <p:cNvCxnSpPr>
            <a:cxnSpLocks/>
            <a:stCxn id="28" idx="3"/>
            <a:endCxn id="61" idx="1"/>
          </p:cNvCxnSpPr>
          <p:nvPr/>
        </p:nvCxnSpPr>
        <p:spPr>
          <a:xfrm>
            <a:off x="7501747" y="4633445"/>
            <a:ext cx="914721" cy="0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EDD124-0E26-0677-6D8D-4787D5F68B22}"/>
              </a:ext>
            </a:extLst>
          </p:cNvPr>
          <p:cNvCxnSpPr>
            <a:cxnSpLocks/>
            <a:stCxn id="9" idx="3"/>
            <a:endCxn id="60" idx="1"/>
          </p:cNvCxnSpPr>
          <p:nvPr/>
        </p:nvCxnSpPr>
        <p:spPr>
          <a:xfrm>
            <a:off x="3776492" y="3959475"/>
            <a:ext cx="4639012" cy="0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D56195D-7217-EE5B-6E24-8050794B6A8F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3776492" y="3285505"/>
            <a:ext cx="4639012" cy="0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4F95CB1-CE5E-D21C-D493-AA4F72BB0338}"/>
              </a:ext>
            </a:extLst>
          </p:cNvPr>
          <p:cNvCxnSpPr>
            <a:cxnSpLocks/>
            <a:stCxn id="7" idx="3"/>
            <a:endCxn id="58" idx="1"/>
          </p:cNvCxnSpPr>
          <p:nvPr/>
        </p:nvCxnSpPr>
        <p:spPr>
          <a:xfrm>
            <a:off x="3776492" y="2607642"/>
            <a:ext cx="4639012" cy="0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F00C6A8-0691-DE92-45E2-DF8631E7080D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3776490" y="1923854"/>
            <a:ext cx="4639014" cy="0"/>
          </a:xfrm>
          <a:prstGeom prst="straightConnector1">
            <a:avLst/>
          </a:prstGeom>
          <a:ln w="38100">
            <a:headEnd type="triangle" w="med" len="sm"/>
            <a:tailEnd type="triangle" w="med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AB73C2E-BC7A-6856-4DA6-769FFC34E166}"/>
              </a:ext>
            </a:extLst>
          </p:cNvPr>
          <p:cNvSpPr txBox="1"/>
          <p:nvPr/>
        </p:nvSpPr>
        <p:spPr>
          <a:xfrm>
            <a:off x="4866256" y="6410570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Subrețea</a:t>
            </a:r>
            <a:r>
              <a:rPr lang="en-US" dirty="0"/>
              <a:t> de </a:t>
            </a:r>
            <a:r>
              <a:rPr lang="en-US" dirty="0" err="1"/>
              <a:t>comunicație</a:t>
            </a:r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AAD963-5798-C542-36AC-24C4406F64BD}"/>
              </a:ext>
            </a:extLst>
          </p:cNvPr>
          <p:cNvSpPr txBox="1"/>
          <p:nvPr/>
        </p:nvSpPr>
        <p:spPr>
          <a:xfrm>
            <a:off x="5002492" y="3622489"/>
            <a:ext cx="218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 de transport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7B84FA3-00D3-CC1B-12CA-72999943D8D5}"/>
              </a:ext>
            </a:extLst>
          </p:cNvPr>
          <p:cNvSpPr txBox="1"/>
          <p:nvPr/>
        </p:nvSpPr>
        <p:spPr>
          <a:xfrm>
            <a:off x="5121871" y="2883813"/>
            <a:ext cx="201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 de </a:t>
            </a:r>
            <a:r>
              <a:rPr lang="en-US" dirty="0" err="1"/>
              <a:t>sesiune</a:t>
            </a:r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DE90A5-F280-95E6-8A0E-938674F2B178}"/>
              </a:ext>
            </a:extLst>
          </p:cNvPr>
          <p:cNvSpPr txBox="1"/>
          <p:nvPr/>
        </p:nvSpPr>
        <p:spPr>
          <a:xfrm>
            <a:off x="5115042" y="2242204"/>
            <a:ext cx="203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 </a:t>
            </a:r>
            <a:r>
              <a:rPr lang="en-US" dirty="0" err="1"/>
              <a:t>prezentare</a:t>
            </a:r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4D9B5EB-1FD2-375A-2BB7-6B787FF105A5}"/>
              </a:ext>
            </a:extLst>
          </p:cNvPr>
          <p:cNvSpPr txBox="1"/>
          <p:nvPr/>
        </p:nvSpPr>
        <p:spPr>
          <a:xfrm>
            <a:off x="5009898" y="1579512"/>
            <a:ext cx="209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 de </a:t>
            </a:r>
            <a:r>
              <a:rPr lang="en-US" dirty="0" err="1"/>
              <a:t>aplicație</a:t>
            </a:r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1C2A485-7C5F-AD3E-F978-364BED442BAC}"/>
              </a:ext>
            </a:extLst>
          </p:cNvPr>
          <p:cNvSpPr txBox="1"/>
          <p:nvPr/>
        </p:nvSpPr>
        <p:spPr>
          <a:xfrm>
            <a:off x="2028499" y="6472986"/>
            <a:ext cx="70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Sursă</a:t>
            </a:r>
            <a:endParaRPr lang="en-US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B4D2774-597F-3D7C-1390-558C72AFDCC6}"/>
              </a:ext>
            </a:extLst>
          </p:cNvPr>
          <p:cNvSpPr txBox="1"/>
          <p:nvPr/>
        </p:nvSpPr>
        <p:spPr>
          <a:xfrm>
            <a:off x="9233974" y="6443645"/>
            <a:ext cx="115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Destinație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145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8" grpId="0" animBg="1"/>
      <p:bldP spid="29" grpId="0" animBg="1"/>
      <p:bldP spid="30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4" grpId="0"/>
      <p:bldP spid="105" grpId="0"/>
      <p:bldP spid="106" grpId="0"/>
      <p:bldP spid="10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fizic</a:t>
            </a:r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5690487-6F14-D0D8-C5CE-8E4D2EB1F1E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39" y="1850037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51DD41-568E-B21A-975C-CF1361DC28DC}"/>
              </a:ext>
            </a:extLst>
          </p:cNvPr>
          <p:cNvSpPr txBox="1">
            <a:spLocks/>
          </p:cNvSpPr>
          <p:nvPr/>
        </p:nvSpPr>
        <p:spPr>
          <a:xfrm>
            <a:off x="2485490" y="6134830"/>
            <a:ext cx="7940661" cy="6025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600" dirty="0" err="1">
                <a:solidFill>
                  <a:schemeClr val="tx1"/>
                </a:solidFill>
              </a:rPr>
              <a:t>Asigură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transmisia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semnalului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în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rețea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06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nivelului</a:t>
            </a:r>
            <a:r>
              <a:rPr lang="en-US" dirty="0"/>
              <a:t> </a:t>
            </a:r>
            <a:r>
              <a:rPr lang="en-US" dirty="0" err="1"/>
              <a:t>fizic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901950"/>
            <a:ext cx="11353800" cy="4428443"/>
          </a:xfrm>
        </p:spPr>
        <p:txBody>
          <a:bodyPr>
            <a:normAutofit/>
          </a:bodyPr>
          <a:lstStyle/>
          <a:p>
            <a:r>
              <a:rPr lang="en-US" dirty="0" err="1"/>
              <a:t>Constituie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stivei</a:t>
            </a:r>
            <a:r>
              <a:rPr lang="en-US" dirty="0"/>
              <a:t> de </a:t>
            </a:r>
            <a:r>
              <a:rPr lang="en-US" dirty="0" err="1"/>
              <a:t>niveluri</a:t>
            </a:r>
            <a:r>
              <a:rPr lang="en-US" dirty="0"/>
              <a:t> OSI;</a:t>
            </a:r>
          </a:p>
          <a:p>
            <a:r>
              <a:rPr lang="en-US" dirty="0" err="1"/>
              <a:t>Asigură</a:t>
            </a:r>
            <a:r>
              <a:rPr lang="en-US" dirty="0"/>
              <a:t> </a:t>
            </a:r>
            <a:r>
              <a:rPr lang="en-US" dirty="0" err="1"/>
              <a:t>conectarea</a:t>
            </a:r>
            <a:r>
              <a:rPr lang="en-US" dirty="0"/>
              <a:t> </a:t>
            </a:r>
            <a:r>
              <a:rPr lang="en-US" dirty="0" err="1"/>
              <a:t>fizică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dispozitivele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rețele</a:t>
            </a:r>
            <a:r>
              <a:rPr lang="en-US" dirty="0"/>
              <a:t>;</a:t>
            </a:r>
          </a:p>
          <a:p>
            <a:r>
              <a:rPr lang="en-US" dirty="0"/>
              <a:t>Este </a:t>
            </a:r>
            <a:r>
              <a:rPr lang="en-US" dirty="0" err="1"/>
              <a:t>responsabil</a:t>
            </a:r>
            <a:r>
              <a:rPr lang="en-US" dirty="0"/>
              <a:t> cu </a:t>
            </a:r>
            <a:r>
              <a:rPr lang="en-US" dirty="0" err="1"/>
              <a:t>transferul</a:t>
            </a:r>
            <a:r>
              <a:rPr lang="en-US" dirty="0"/>
              <a:t> </a:t>
            </a:r>
            <a:r>
              <a:rPr lang="en-US" dirty="0" err="1"/>
              <a:t>biților</a:t>
            </a:r>
            <a:r>
              <a:rPr lang="en-US" dirty="0"/>
              <a:t> de la un nod la </a:t>
            </a:r>
            <a:r>
              <a:rPr lang="en-US" dirty="0" err="1"/>
              <a:t>următorul</a:t>
            </a:r>
            <a:r>
              <a:rPr lang="en-US" dirty="0"/>
              <a:t>;</a:t>
            </a:r>
          </a:p>
          <a:p>
            <a:r>
              <a:rPr lang="en-US" dirty="0" err="1"/>
              <a:t>Folosește</a:t>
            </a:r>
            <a:r>
              <a:rPr lang="en-US" dirty="0"/>
              <a:t> </a:t>
            </a:r>
            <a:r>
              <a:rPr lang="en-US" dirty="0" err="1"/>
              <a:t>modularea</a:t>
            </a:r>
            <a:r>
              <a:rPr lang="en-US" dirty="0"/>
              <a:t> </a:t>
            </a:r>
            <a:r>
              <a:rPr lang="en-US" dirty="0" err="1"/>
              <a:t>diverselor</a:t>
            </a:r>
            <a:r>
              <a:rPr lang="en-US" dirty="0"/>
              <a:t> </a:t>
            </a:r>
            <a:r>
              <a:rPr lang="en-US" dirty="0" err="1"/>
              <a:t>proprietăți</a:t>
            </a:r>
            <a:r>
              <a:rPr lang="en-US" dirty="0"/>
              <a:t> ale </a:t>
            </a:r>
            <a:r>
              <a:rPr lang="en-US" dirty="0" err="1"/>
              <a:t>semnalului</a:t>
            </a:r>
            <a:r>
              <a:rPr lang="en-US" dirty="0"/>
              <a:t> </a:t>
            </a:r>
            <a:r>
              <a:rPr lang="en-US" dirty="0" err="1"/>
              <a:t>specifice</a:t>
            </a:r>
            <a:r>
              <a:rPr lang="en-US" dirty="0"/>
              <a:t> </a:t>
            </a:r>
            <a:r>
              <a:rPr lang="en-US" dirty="0" err="1"/>
              <a:t>mediilor</a:t>
            </a:r>
            <a:r>
              <a:rPr lang="en-US" dirty="0"/>
              <a:t> de </a:t>
            </a:r>
            <a:r>
              <a:rPr lang="en-US" dirty="0" err="1"/>
              <a:t>conectare</a:t>
            </a:r>
            <a:r>
              <a:rPr lang="en-US" dirty="0"/>
              <a:t> </a:t>
            </a:r>
            <a:r>
              <a:rPr lang="en-US" dirty="0" err="1"/>
              <a:t>utilizate</a:t>
            </a:r>
            <a:r>
              <a:rPr lang="en-US" dirty="0"/>
              <a:t> (</a:t>
            </a:r>
            <a:r>
              <a:rPr lang="en-US" dirty="0" err="1"/>
              <a:t>amplitudine</a:t>
            </a:r>
            <a:r>
              <a:rPr lang="en-US" dirty="0"/>
              <a:t>, </a:t>
            </a:r>
            <a:r>
              <a:rPr lang="en-US" dirty="0" err="1"/>
              <a:t>frecvență</a:t>
            </a:r>
            <a:r>
              <a:rPr lang="en-US" dirty="0"/>
              <a:t>, </a:t>
            </a:r>
            <a:r>
              <a:rPr lang="en-US" dirty="0" err="1"/>
              <a:t>fază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664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Funcțiile</a:t>
            </a:r>
            <a:r>
              <a:rPr lang="en-US" dirty="0"/>
              <a:t> </a:t>
            </a:r>
            <a:r>
              <a:rPr lang="en-US" dirty="0" err="1"/>
              <a:t>nivelului</a:t>
            </a:r>
            <a:r>
              <a:rPr lang="en-US" dirty="0"/>
              <a:t> </a:t>
            </a:r>
            <a:r>
              <a:rPr lang="en-US" dirty="0" err="1"/>
              <a:t>fizic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638678"/>
            <a:ext cx="11353800" cy="5088048"/>
          </a:xfrm>
        </p:spPr>
        <p:txBody>
          <a:bodyPr>
            <a:noAutofit/>
          </a:bodyPr>
          <a:lstStyle/>
          <a:p>
            <a:r>
              <a:rPr lang="en-US" sz="3200" dirty="0" err="1"/>
              <a:t>Transformarera</a:t>
            </a:r>
            <a:r>
              <a:rPr lang="en-US" sz="3200" dirty="0"/>
              <a:t> </a:t>
            </a:r>
            <a:r>
              <a:rPr lang="en-US" sz="3200" dirty="0" err="1"/>
              <a:t>biților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semnale</a:t>
            </a:r>
            <a:r>
              <a:rPr lang="en-US" sz="3200" dirty="0"/>
              <a:t>;</a:t>
            </a:r>
          </a:p>
          <a:p>
            <a:r>
              <a:rPr lang="en-US" sz="3200" dirty="0" err="1"/>
              <a:t>Sincronizarea</a:t>
            </a:r>
            <a:r>
              <a:rPr lang="en-US" sz="3200" dirty="0"/>
              <a:t> la </a:t>
            </a:r>
            <a:r>
              <a:rPr lang="en-US" sz="3200" dirty="0" err="1"/>
              <a:t>nivel</a:t>
            </a:r>
            <a:r>
              <a:rPr lang="en-US" sz="3200" dirty="0"/>
              <a:t> de bit;</a:t>
            </a:r>
          </a:p>
          <a:p>
            <a:r>
              <a:rPr lang="en-US" sz="3200" dirty="0" err="1"/>
              <a:t>Gestiunea</a:t>
            </a:r>
            <a:r>
              <a:rPr lang="en-US" sz="3200" dirty="0"/>
              <a:t> </a:t>
            </a:r>
            <a:r>
              <a:rPr lang="en-US" sz="3200" dirty="0" err="1"/>
              <a:t>conexiunii</a:t>
            </a:r>
            <a:r>
              <a:rPr lang="en-US" sz="3200" dirty="0"/>
              <a:t> </a:t>
            </a:r>
            <a:r>
              <a:rPr lang="en-US" sz="3200" dirty="0" err="1"/>
              <a:t>fizice</a:t>
            </a:r>
            <a:r>
              <a:rPr lang="en-US" sz="3200" dirty="0"/>
              <a:t>;</a:t>
            </a:r>
          </a:p>
          <a:p>
            <a:r>
              <a:rPr lang="en-US" sz="3200" dirty="0" err="1"/>
              <a:t>Controlul</a:t>
            </a:r>
            <a:r>
              <a:rPr lang="en-US" sz="3200" dirty="0"/>
              <a:t> </a:t>
            </a:r>
            <a:r>
              <a:rPr lang="en-US" sz="3200" dirty="0" err="1"/>
              <a:t>ratei</a:t>
            </a:r>
            <a:r>
              <a:rPr lang="en-US" sz="3200" dirty="0"/>
              <a:t> de transfer;</a:t>
            </a:r>
          </a:p>
          <a:p>
            <a:r>
              <a:rPr lang="en-US" sz="3200" dirty="0" err="1"/>
              <a:t>Configurarea</a:t>
            </a:r>
            <a:r>
              <a:rPr lang="en-US" sz="3200" dirty="0"/>
              <a:t> </a:t>
            </a:r>
            <a:r>
              <a:rPr lang="en-US" sz="3200" dirty="0" err="1"/>
              <a:t>liniei</a:t>
            </a:r>
            <a:r>
              <a:rPr lang="en-US" sz="3200" dirty="0"/>
              <a:t> de </a:t>
            </a:r>
            <a:r>
              <a:rPr lang="en-US" sz="3200" dirty="0" err="1"/>
              <a:t>comunicație</a:t>
            </a:r>
            <a:r>
              <a:rPr lang="en-US" sz="3200" dirty="0"/>
              <a:t>;</a:t>
            </a:r>
          </a:p>
          <a:p>
            <a:r>
              <a:rPr lang="en-US" sz="3200" dirty="0" err="1"/>
              <a:t>Topologia</a:t>
            </a:r>
            <a:r>
              <a:rPr lang="en-US" sz="3200" dirty="0"/>
              <a:t> </a:t>
            </a:r>
            <a:r>
              <a:rPr lang="en-US" sz="3200" dirty="0" err="1"/>
              <a:t>fizică</a:t>
            </a:r>
            <a:r>
              <a:rPr lang="en-US" sz="3200" dirty="0"/>
              <a:t>;</a:t>
            </a:r>
          </a:p>
          <a:p>
            <a:r>
              <a:rPr lang="en-US" sz="3200" dirty="0" err="1"/>
              <a:t>Gestiunea</a:t>
            </a:r>
            <a:r>
              <a:rPr lang="en-US" sz="3200" dirty="0"/>
              <a:t> </a:t>
            </a:r>
            <a:r>
              <a:rPr lang="en-US" sz="3200" dirty="0" err="1"/>
              <a:t>modului</a:t>
            </a:r>
            <a:r>
              <a:rPr lang="en-US" sz="3200" dirty="0"/>
              <a:t> de </a:t>
            </a:r>
            <a:r>
              <a:rPr lang="en-US" sz="3200" dirty="0" err="1"/>
              <a:t>transmisie</a:t>
            </a:r>
            <a:r>
              <a:rPr lang="en-US" sz="3200" dirty="0"/>
              <a:t>;</a:t>
            </a:r>
          </a:p>
          <a:p>
            <a:r>
              <a:rPr lang="en-US" sz="3200" dirty="0" err="1"/>
              <a:t>Multiplexarea</a:t>
            </a:r>
            <a:r>
              <a:rPr lang="en-US" sz="3200" dirty="0"/>
              <a:t> </a:t>
            </a:r>
            <a:r>
              <a:rPr lang="en-US" sz="3200" dirty="0" err="1"/>
              <a:t>semnalului</a:t>
            </a:r>
            <a:r>
              <a:rPr lang="en-US" sz="3200" dirty="0"/>
              <a:t>;</a:t>
            </a:r>
          </a:p>
          <a:p>
            <a:r>
              <a:rPr lang="en-US" sz="3200" dirty="0" err="1"/>
              <a:t>Baleierea</a:t>
            </a:r>
            <a:r>
              <a:rPr lang="en-US" sz="3200" dirty="0"/>
              <a:t> </a:t>
            </a:r>
            <a:r>
              <a:rPr lang="en-US" sz="3200" dirty="0" err="1"/>
              <a:t>semnalului</a:t>
            </a:r>
            <a:r>
              <a:rPr lang="en-US" sz="3200" dirty="0"/>
              <a:t>.</a:t>
            </a:r>
          </a:p>
        </p:txBody>
      </p:sp>
      <p:pic>
        <p:nvPicPr>
          <p:cNvPr id="2052" name="Picture 4" descr="Network Services | CMA-Computer Maintenance Agency">
            <a:extLst>
              <a:ext uri="{FF2B5EF4-FFF2-40B4-BE49-F238E27FC236}">
                <a16:creationId xmlns:a16="http://schemas.microsoft.com/office/drawing/2014/main" id="{EE273D44-6AC4-32C6-33D6-EDA78683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2417402"/>
            <a:ext cx="5295900" cy="353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0731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legătură</a:t>
            </a:r>
            <a:r>
              <a:rPr lang="en-US" dirty="0"/>
              <a:t> de date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1B311D-7F27-D66B-315E-CEE22BC1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506" y="5432272"/>
            <a:ext cx="8329188" cy="916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dirty="0" err="1"/>
              <a:t>Nivelul</a:t>
            </a:r>
            <a:r>
              <a:rPr lang="en-US" sz="3400" dirty="0"/>
              <a:t> </a:t>
            </a:r>
            <a:r>
              <a:rPr lang="en-US" sz="3400" dirty="0" err="1"/>
              <a:t>legătură</a:t>
            </a:r>
            <a:r>
              <a:rPr lang="en-US" sz="3400" dirty="0"/>
              <a:t> de date </a:t>
            </a:r>
            <a:r>
              <a:rPr lang="en-US" sz="3400" dirty="0" err="1"/>
              <a:t>este</a:t>
            </a:r>
            <a:r>
              <a:rPr lang="en-US" sz="3400" dirty="0"/>
              <a:t> </a:t>
            </a:r>
            <a:r>
              <a:rPr lang="en-US" sz="3400" dirty="0" err="1"/>
              <a:t>responsabil</a:t>
            </a:r>
            <a:r>
              <a:rPr lang="en-US" sz="3400" dirty="0"/>
              <a:t> cu </a:t>
            </a:r>
            <a:r>
              <a:rPr lang="en-US" sz="3400" dirty="0" err="1"/>
              <a:t>transmisia</a:t>
            </a:r>
            <a:r>
              <a:rPr lang="en-US" sz="3400" dirty="0"/>
              <a:t> </a:t>
            </a:r>
            <a:r>
              <a:rPr lang="en-US" sz="3400" dirty="0" err="1"/>
              <a:t>cadrelor</a:t>
            </a:r>
            <a:r>
              <a:rPr lang="en-US" sz="3400" dirty="0"/>
              <a:t> de la un nod la </a:t>
            </a:r>
            <a:r>
              <a:rPr lang="en-US" sz="3400" dirty="0" err="1"/>
              <a:t>următorul</a:t>
            </a:r>
            <a:r>
              <a:rPr lang="en-US" sz="3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F601C-AFDC-6C9E-25F7-7416E435DD6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99" y="1857469"/>
            <a:ext cx="8153401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9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Funcțiile</a:t>
            </a:r>
            <a:r>
              <a:rPr lang="en-US" dirty="0"/>
              <a:t> </a:t>
            </a:r>
            <a:r>
              <a:rPr lang="en-US" dirty="0" err="1"/>
              <a:t>nivelului</a:t>
            </a:r>
            <a:br>
              <a:rPr lang="en-US" dirty="0"/>
            </a:br>
            <a:r>
              <a:rPr lang="en-US" dirty="0" err="1"/>
              <a:t>legătură</a:t>
            </a:r>
            <a:r>
              <a:rPr lang="en-US" dirty="0"/>
              <a:t> de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44" y="1638678"/>
            <a:ext cx="11479794" cy="5088048"/>
          </a:xfrm>
        </p:spPr>
        <p:txBody>
          <a:bodyPr>
            <a:noAutofit/>
          </a:bodyPr>
          <a:lstStyle/>
          <a:p>
            <a:r>
              <a:rPr lang="en-US" sz="3000" dirty="0" err="1"/>
              <a:t>Împărțirea</a:t>
            </a:r>
            <a:r>
              <a:rPr lang="en-US" sz="3000" dirty="0"/>
              <a:t> </a:t>
            </a:r>
            <a:r>
              <a:rPr lang="en-US" sz="3000" dirty="0" err="1"/>
              <a:t>datelor</a:t>
            </a:r>
            <a:r>
              <a:rPr lang="en-US" sz="3000" dirty="0"/>
              <a:t> de la </a:t>
            </a:r>
            <a:r>
              <a:rPr lang="en-US" sz="3000" dirty="0" err="1"/>
              <a:t>nivelul</a:t>
            </a:r>
            <a:r>
              <a:rPr lang="en-US" sz="3000" dirty="0"/>
              <a:t> </a:t>
            </a:r>
            <a:r>
              <a:rPr lang="en-US" sz="3000" dirty="0" err="1"/>
              <a:t>rețea</a:t>
            </a:r>
            <a:r>
              <a:rPr lang="en-US" sz="3000" dirty="0"/>
              <a:t> </a:t>
            </a:r>
            <a:r>
              <a:rPr lang="en-US" sz="3000" dirty="0" err="1"/>
              <a:t>în</a:t>
            </a:r>
            <a:r>
              <a:rPr lang="en-US" sz="3000" dirty="0"/>
              <a:t> cadre;</a:t>
            </a:r>
          </a:p>
          <a:p>
            <a:r>
              <a:rPr lang="en-US" sz="3000" dirty="0" err="1"/>
              <a:t>Adresarea</a:t>
            </a:r>
            <a:r>
              <a:rPr lang="en-US" sz="3000" dirty="0"/>
              <a:t> </a:t>
            </a:r>
            <a:r>
              <a:rPr lang="en-US" sz="3000" dirty="0" err="1"/>
              <a:t>fizică</a:t>
            </a:r>
            <a:r>
              <a:rPr lang="en-US" sz="3000" dirty="0"/>
              <a:t>: </a:t>
            </a:r>
            <a:r>
              <a:rPr lang="en-US" sz="3000" dirty="0" err="1"/>
              <a:t>adaugă</a:t>
            </a:r>
            <a:r>
              <a:rPr lang="en-US" sz="3000" dirty="0"/>
              <a:t> un </a:t>
            </a:r>
            <a:r>
              <a:rPr lang="en-US" sz="3000" dirty="0" err="1"/>
              <a:t>antet</a:t>
            </a:r>
            <a:r>
              <a:rPr lang="en-US" sz="3000" dirty="0"/>
              <a:t> </a:t>
            </a:r>
            <a:r>
              <a:rPr lang="en-US" sz="3000" dirty="0" err="1"/>
              <a:t>cadrului</a:t>
            </a:r>
            <a:r>
              <a:rPr lang="en-US" sz="3000" dirty="0"/>
              <a:t> pentru a define </a:t>
            </a:r>
            <a:r>
              <a:rPr lang="en-US" sz="3000" dirty="0" err="1"/>
              <a:t>adresa</a:t>
            </a:r>
            <a:r>
              <a:rPr lang="en-US" sz="3000" dirty="0"/>
              <a:t> </a:t>
            </a:r>
            <a:r>
              <a:rPr lang="en-US" sz="3000" dirty="0" err="1"/>
              <a:t>dispozitivului</a:t>
            </a:r>
            <a:r>
              <a:rPr lang="en-US" sz="3000" dirty="0"/>
              <a:t> </a:t>
            </a:r>
            <a:r>
              <a:rPr lang="en-US" sz="3000" dirty="0" err="1"/>
              <a:t>sursă</a:t>
            </a:r>
            <a:r>
              <a:rPr lang="en-US" sz="3000" dirty="0"/>
              <a:t> </a:t>
            </a:r>
            <a:r>
              <a:rPr lang="en-US" sz="3000" dirty="0" err="1"/>
              <a:t>și</a:t>
            </a:r>
            <a:r>
              <a:rPr lang="en-US" sz="3000" dirty="0"/>
              <a:t> </a:t>
            </a:r>
            <a:r>
              <a:rPr lang="en-US" sz="3000" dirty="0" err="1"/>
              <a:t>unul</a:t>
            </a:r>
            <a:r>
              <a:rPr lang="en-US" sz="3000" dirty="0"/>
              <a:t> pentru </a:t>
            </a:r>
            <a:r>
              <a:rPr lang="en-US" sz="3000" dirty="0" err="1"/>
              <a:t>cel</a:t>
            </a:r>
            <a:r>
              <a:rPr lang="en-US" sz="3000" dirty="0"/>
              <a:t> </a:t>
            </a:r>
            <a:r>
              <a:rPr lang="en-US" sz="3000" dirty="0" err="1"/>
              <a:t>destinație</a:t>
            </a:r>
            <a:r>
              <a:rPr lang="en-US" sz="3000" dirty="0"/>
              <a:t>;</a:t>
            </a:r>
          </a:p>
          <a:p>
            <a:r>
              <a:rPr lang="en-US" sz="3000" dirty="0" err="1"/>
              <a:t>Controlul</a:t>
            </a:r>
            <a:r>
              <a:rPr lang="en-US" sz="3000" dirty="0"/>
              <a:t> </a:t>
            </a:r>
            <a:r>
              <a:rPr lang="en-US" sz="3000" dirty="0" err="1"/>
              <a:t>fluxului</a:t>
            </a:r>
            <a:r>
              <a:rPr lang="en-US" sz="3000" dirty="0"/>
              <a:t>: </a:t>
            </a:r>
            <a:r>
              <a:rPr lang="en-US" sz="3000" dirty="0" err="1"/>
              <a:t>implementează</a:t>
            </a:r>
            <a:r>
              <a:rPr lang="en-US" sz="3000" dirty="0"/>
              <a:t> un </a:t>
            </a:r>
            <a:r>
              <a:rPr lang="en-US" sz="3000" dirty="0" err="1"/>
              <a:t>mecanism</a:t>
            </a:r>
            <a:r>
              <a:rPr lang="en-US" sz="3000" dirty="0"/>
              <a:t> de </a:t>
            </a:r>
            <a:r>
              <a:rPr lang="en-US" sz="3000" dirty="0" err="1"/>
              <a:t>reglare</a:t>
            </a:r>
            <a:r>
              <a:rPr lang="en-US" sz="3000" dirty="0"/>
              <a:t> care </a:t>
            </a:r>
            <a:r>
              <a:rPr lang="en-US" sz="3000" dirty="0" err="1"/>
              <a:t>previne</a:t>
            </a:r>
            <a:r>
              <a:rPr lang="en-US" sz="3000" dirty="0"/>
              <a:t> ca </a:t>
            </a:r>
            <a:r>
              <a:rPr lang="en-US" sz="3000" dirty="0" err="1"/>
              <a:t>emitentul</a:t>
            </a:r>
            <a:r>
              <a:rPr lang="en-US" sz="3000" dirty="0"/>
              <a:t> </a:t>
            </a:r>
            <a:r>
              <a:rPr lang="en-US" sz="3000" dirty="0" err="1"/>
              <a:t>cel</a:t>
            </a:r>
            <a:r>
              <a:rPr lang="en-US" sz="3000" dirty="0"/>
              <a:t> </a:t>
            </a:r>
            <a:r>
              <a:rPr lang="en-US" sz="3000" dirty="0" err="1"/>
              <a:t>mai</a:t>
            </a:r>
            <a:r>
              <a:rPr lang="en-US" sz="3000" dirty="0"/>
              <a:t> rapid </a:t>
            </a:r>
            <a:r>
              <a:rPr lang="en-US" sz="3000" dirty="0" err="1"/>
              <a:t>să</a:t>
            </a:r>
            <a:r>
              <a:rPr lang="en-US" sz="3000" dirty="0"/>
              <a:t> </a:t>
            </a:r>
            <a:r>
              <a:rPr lang="en-US" sz="3000" dirty="0" err="1"/>
              <a:t>supraîncarce</a:t>
            </a:r>
            <a:r>
              <a:rPr lang="en-US" sz="3000" dirty="0"/>
              <a:t> </a:t>
            </a:r>
            <a:r>
              <a:rPr lang="en-US" sz="3000" dirty="0" err="1"/>
              <a:t>cel</a:t>
            </a:r>
            <a:r>
              <a:rPr lang="en-US" sz="3000" dirty="0"/>
              <a:t> </a:t>
            </a:r>
            <a:r>
              <a:rPr lang="en-US" sz="3000" dirty="0" err="1"/>
              <a:t>mai</a:t>
            </a:r>
            <a:r>
              <a:rPr lang="en-US" sz="3000" dirty="0"/>
              <a:t> lent receptor (</a:t>
            </a:r>
            <a:r>
              <a:rPr lang="en-US" sz="3000" dirty="0" err="1"/>
              <a:t>vezi</a:t>
            </a:r>
            <a:r>
              <a:rPr lang="en-US" sz="3000" dirty="0"/>
              <a:t> </a:t>
            </a:r>
            <a:r>
              <a:rPr lang="en-US" sz="3000" dirty="0" err="1"/>
              <a:t>problema</a:t>
            </a:r>
            <a:r>
              <a:rPr lang="en-US" sz="3000" dirty="0"/>
              <a:t> </a:t>
            </a:r>
            <a:r>
              <a:rPr lang="en-US" sz="3000" dirty="0" err="1"/>
              <a:t>producător</a:t>
            </a:r>
            <a:r>
              <a:rPr lang="en-US" sz="3000" dirty="0"/>
              <a:t> – consummator);</a:t>
            </a:r>
          </a:p>
          <a:p>
            <a:r>
              <a:rPr lang="en-US" sz="3000" dirty="0" err="1"/>
              <a:t>Controlul</a:t>
            </a:r>
            <a:r>
              <a:rPr lang="en-US" sz="3000" dirty="0"/>
              <a:t> </a:t>
            </a:r>
            <a:r>
              <a:rPr lang="en-US" sz="3000" dirty="0" err="1"/>
              <a:t>erorii</a:t>
            </a:r>
            <a:r>
              <a:rPr lang="en-US" sz="3000" dirty="0"/>
              <a:t>: </a:t>
            </a:r>
            <a:r>
              <a:rPr lang="en-US" sz="3000" dirty="0" err="1"/>
              <a:t>utilizează</a:t>
            </a:r>
            <a:r>
              <a:rPr lang="en-US" sz="3000" dirty="0"/>
              <a:t> </a:t>
            </a:r>
            <a:r>
              <a:rPr lang="en-US" sz="3000" dirty="0" err="1"/>
              <a:t>mecanisme</a:t>
            </a:r>
            <a:r>
              <a:rPr lang="en-US" sz="3000" dirty="0"/>
              <a:t> precum CRC (Circulatory Redundancy Check) pentru a </a:t>
            </a:r>
            <a:r>
              <a:rPr lang="en-US" sz="3000" dirty="0" err="1"/>
              <a:t>detecta</a:t>
            </a:r>
            <a:r>
              <a:rPr lang="en-US" sz="3000" dirty="0"/>
              <a:t> </a:t>
            </a:r>
            <a:r>
              <a:rPr lang="en-US" sz="3000" dirty="0" err="1"/>
              <a:t>și</a:t>
            </a:r>
            <a:r>
              <a:rPr lang="en-US" sz="3000" dirty="0"/>
              <a:t> </a:t>
            </a:r>
            <a:r>
              <a:rPr lang="en-US" sz="3000" dirty="0" err="1"/>
              <a:t>retransmite</a:t>
            </a:r>
            <a:r>
              <a:rPr lang="en-US" sz="3000" dirty="0"/>
              <a:t> </a:t>
            </a:r>
            <a:r>
              <a:rPr lang="en-US" sz="3000" dirty="0" err="1"/>
              <a:t>secvențele</a:t>
            </a:r>
            <a:r>
              <a:rPr lang="en-US" sz="3000" dirty="0"/>
              <a:t> </a:t>
            </a:r>
            <a:r>
              <a:rPr lang="en-US" sz="3000" dirty="0" err="1"/>
              <a:t>recepționate</a:t>
            </a:r>
            <a:r>
              <a:rPr lang="en-US" sz="3000" dirty="0"/>
              <a:t> cu </a:t>
            </a:r>
            <a:r>
              <a:rPr lang="en-US" sz="3000" dirty="0" err="1"/>
              <a:t>erori</a:t>
            </a:r>
            <a:r>
              <a:rPr lang="en-US" sz="3000" dirty="0"/>
              <a:t>;</a:t>
            </a:r>
          </a:p>
          <a:p>
            <a:r>
              <a:rPr lang="en-US" sz="3000" dirty="0"/>
              <a:t>Feedback: </a:t>
            </a:r>
            <a:r>
              <a:rPr lang="en-US" sz="3000" dirty="0" err="1"/>
              <a:t>după</a:t>
            </a:r>
            <a:r>
              <a:rPr lang="en-US" sz="3000" dirty="0"/>
              <a:t> </a:t>
            </a:r>
            <a:r>
              <a:rPr lang="en-US" sz="3000" dirty="0" err="1"/>
              <a:t>transmiterea</a:t>
            </a:r>
            <a:r>
              <a:rPr lang="en-US" sz="3000" dirty="0"/>
              <a:t> </a:t>
            </a:r>
            <a:r>
              <a:rPr lang="en-US" sz="3000" dirty="0" err="1"/>
              <a:t>unui</a:t>
            </a:r>
            <a:r>
              <a:rPr lang="en-US" sz="3000" dirty="0"/>
              <a:t> </a:t>
            </a:r>
            <a:r>
              <a:rPr lang="en-US" sz="3000" dirty="0" err="1"/>
              <a:t>cadru</a:t>
            </a:r>
            <a:r>
              <a:rPr lang="en-US" sz="3000" dirty="0"/>
              <a:t> </a:t>
            </a:r>
            <a:r>
              <a:rPr lang="en-US" sz="3000" dirty="0" err="1"/>
              <a:t>sistemul</a:t>
            </a:r>
            <a:r>
              <a:rPr lang="en-US" sz="3000" dirty="0"/>
              <a:t> </a:t>
            </a:r>
            <a:r>
              <a:rPr lang="en-US" sz="3000" dirty="0" err="1"/>
              <a:t>așteaptă</a:t>
            </a:r>
            <a:r>
              <a:rPr lang="en-US" sz="3000" dirty="0"/>
              <a:t> </a:t>
            </a:r>
            <a:r>
              <a:rPr lang="en-US" sz="3000" dirty="0" err="1"/>
              <a:t>confirmarea</a:t>
            </a:r>
            <a:r>
              <a:rPr lang="en-US" sz="3000" dirty="0"/>
              <a:t> </a:t>
            </a:r>
            <a:r>
              <a:rPr lang="en-US" sz="3000" dirty="0" err="1"/>
              <a:t>primirii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94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rețea</a:t>
            </a:r>
            <a:endParaRPr 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9B482CD-9DA2-0B42-181A-7649B8DD4D5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908965"/>
            <a:ext cx="8001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66A6CA-3292-672E-313B-F84501E96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537" y="5604289"/>
            <a:ext cx="7776925" cy="916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dirty="0" err="1"/>
              <a:t>Asigură</a:t>
            </a:r>
            <a:r>
              <a:rPr lang="en-US" sz="3400" dirty="0"/>
              <a:t> </a:t>
            </a:r>
            <a:r>
              <a:rPr lang="en-US" sz="3400" dirty="0" err="1"/>
              <a:t>livrarea</a:t>
            </a:r>
            <a:r>
              <a:rPr lang="en-US" sz="3400" dirty="0"/>
              <a:t> </a:t>
            </a:r>
            <a:r>
              <a:rPr lang="en-US" sz="3400" dirty="0" err="1"/>
              <a:t>datelor</a:t>
            </a:r>
            <a:r>
              <a:rPr lang="en-US" sz="3400" dirty="0"/>
              <a:t> de la </a:t>
            </a:r>
            <a:r>
              <a:rPr lang="en-US" sz="3400" dirty="0" err="1"/>
              <a:t>dispozitivul</a:t>
            </a:r>
            <a:r>
              <a:rPr lang="en-US" sz="3400" dirty="0"/>
              <a:t> </a:t>
            </a:r>
            <a:r>
              <a:rPr lang="en-US" sz="3400" dirty="0" err="1"/>
              <a:t>sursă</a:t>
            </a:r>
            <a:r>
              <a:rPr lang="en-US" sz="3400" dirty="0"/>
              <a:t> la </a:t>
            </a:r>
            <a:r>
              <a:rPr lang="en-US" sz="3400" dirty="0" err="1"/>
              <a:t>cel</a:t>
            </a:r>
            <a:r>
              <a:rPr lang="en-US" sz="3400" dirty="0"/>
              <a:t> </a:t>
            </a:r>
            <a:r>
              <a:rPr lang="en-US" sz="3400" dirty="0" err="1"/>
              <a:t>destinație</a:t>
            </a:r>
            <a:r>
              <a:rPr lang="en-US" sz="3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315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sunt utile</a:t>
            </a:r>
            <a:br>
              <a:rPr lang="en-US" dirty="0"/>
            </a:br>
            <a:r>
              <a:rPr lang="en-US" dirty="0" err="1"/>
              <a:t>rețelele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r>
              <a:rPr lang="en-US" dirty="0"/>
              <a:t>?</a:t>
            </a:r>
          </a:p>
        </p:txBody>
      </p:sp>
      <p:pic>
        <p:nvPicPr>
          <p:cNvPr id="8" name="Picture 2" descr="What are Different Types of Networks? - Explore Insider">
            <a:extLst>
              <a:ext uri="{FF2B5EF4-FFF2-40B4-BE49-F238E27FC236}">
                <a16:creationId xmlns:a16="http://schemas.microsoft.com/office/drawing/2014/main" id="{4D703F95-5BA6-75F4-67D3-910AB01E4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44" y="2688428"/>
            <a:ext cx="5101256" cy="286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F10EE3-A5B1-A318-D918-20E218C17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10" y="2036578"/>
            <a:ext cx="7808999" cy="4382329"/>
          </a:xfrm>
        </p:spPr>
        <p:txBody>
          <a:bodyPr>
            <a:normAutofit/>
          </a:bodyPr>
          <a:lstStyle/>
          <a:p>
            <a:r>
              <a:rPr lang="en-US" dirty="0" err="1"/>
              <a:t>Mărirea</a:t>
            </a:r>
            <a:r>
              <a:rPr lang="en-US" dirty="0"/>
              <a:t> </a:t>
            </a:r>
            <a:r>
              <a:rPr lang="en-US" dirty="0" err="1"/>
              <a:t>capacității</a:t>
            </a:r>
            <a:r>
              <a:rPr lang="en-US" dirty="0"/>
              <a:t> de </a:t>
            </a:r>
            <a:r>
              <a:rPr lang="en-US" dirty="0" err="1"/>
              <a:t>stocare</a:t>
            </a:r>
            <a:r>
              <a:rPr lang="en-US" dirty="0"/>
              <a:t>;</a:t>
            </a:r>
          </a:p>
          <a:p>
            <a:r>
              <a:rPr lang="en-US" dirty="0" err="1"/>
              <a:t>Mărirea</a:t>
            </a:r>
            <a:r>
              <a:rPr lang="en-US" dirty="0"/>
              <a:t> </a:t>
            </a:r>
            <a:r>
              <a:rPr lang="en-US" dirty="0" err="1"/>
              <a:t>capacității</a:t>
            </a:r>
            <a:r>
              <a:rPr lang="en-US" dirty="0"/>
              <a:t> de </a:t>
            </a:r>
            <a:r>
              <a:rPr lang="en-US" dirty="0" err="1"/>
              <a:t>procesare</a:t>
            </a:r>
            <a:r>
              <a:rPr lang="en-US" dirty="0"/>
              <a:t>:</a:t>
            </a:r>
          </a:p>
          <a:p>
            <a:pPr lvl="1"/>
            <a:r>
              <a:rPr lang="en-US" sz="3400" dirty="0"/>
              <a:t>Scale-out vs. Scale-over.</a:t>
            </a:r>
          </a:p>
          <a:p>
            <a:r>
              <a:rPr lang="en-US" dirty="0" err="1"/>
              <a:t>Partajarea</a:t>
            </a:r>
            <a:r>
              <a:rPr lang="en-US" dirty="0"/>
              <a:t> </a:t>
            </a:r>
            <a:r>
              <a:rPr lang="en-US" dirty="0" err="1"/>
              <a:t>resurselor</a:t>
            </a:r>
            <a:r>
              <a:rPr lang="en-US" dirty="0"/>
              <a:t>;</a:t>
            </a:r>
          </a:p>
          <a:p>
            <a:r>
              <a:rPr lang="en-US" dirty="0" err="1"/>
              <a:t>Accesul</a:t>
            </a:r>
            <a:r>
              <a:rPr lang="en-US" dirty="0"/>
              <a:t> la </a:t>
            </a:r>
            <a:r>
              <a:rPr lang="en-US" dirty="0" err="1"/>
              <a:t>resurse</a:t>
            </a:r>
            <a:r>
              <a:rPr lang="en-US" dirty="0"/>
              <a:t> la </a:t>
            </a:r>
            <a:r>
              <a:rPr lang="en-US" dirty="0" err="1"/>
              <a:t>distanță</a:t>
            </a:r>
            <a:r>
              <a:rPr lang="en-US" dirty="0"/>
              <a:t>;</a:t>
            </a:r>
          </a:p>
          <a:p>
            <a:r>
              <a:rPr lang="en-US" dirty="0" err="1"/>
              <a:t>Comunicarea</a:t>
            </a:r>
            <a:r>
              <a:rPr lang="en-US" dirty="0"/>
              <a:t> la </a:t>
            </a:r>
            <a:r>
              <a:rPr lang="en-US" dirty="0" err="1"/>
              <a:t>distanță</a:t>
            </a:r>
            <a:r>
              <a:rPr lang="en-US" dirty="0"/>
              <a:t>;</a:t>
            </a:r>
          </a:p>
          <a:p>
            <a:r>
              <a:rPr lang="en-US" dirty="0" err="1"/>
              <a:t>Coordonarea</a:t>
            </a:r>
            <a:r>
              <a:rPr lang="en-US" dirty="0"/>
              <a:t> </a:t>
            </a:r>
            <a:r>
              <a:rPr lang="en-US" dirty="0" err="1"/>
              <a:t>acțiunilor</a:t>
            </a:r>
            <a:r>
              <a:rPr lang="en-US" dirty="0"/>
              <a:t> la </a:t>
            </a:r>
            <a:r>
              <a:rPr lang="en-US" dirty="0" err="1"/>
              <a:t>distanță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Funcțiile</a:t>
            </a:r>
            <a:r>
              <a:rPr lang="en-US" dirty="0"/>
              <a:t> </a:t>
            </a:r>
            <a:r>
              <a:rPr lang="en-US" dirty="0" err="1"/>
              <a:t>nivelului</a:t>
            </a:r>
            <a:r>
              <a:rPr lang="en-US" dirty="0"/>
              <a:t> </a:t>
            </a:r>
            <a:r>
              <a:rPr lang="en-US" dirty="0" err="1"/>
              <a:t>rețea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783532"/>
            <a:ext cx="6813118" cy="4390931"/>
          </a:xfrm>
        </p:spPr>
        <p:txBody>
          <a:bodyPr>
            <a:noAutofit/>
          </a:bodyPr>
          <a:lstStyle/>
          <a:p>
            <a:r>
              <a:rPr lang="en-US" sz="3400" dirty="0" err="1"/>
              <a:t>Asigură</a:t>
            </a:r>
            <a:r>
              <a:rPr lang="en-US" sz="3400" dirty="0"/>
              <a:t> </a:t>
            </a:r>
            <a:r>
              <a:rPr lang="en-US" sz="3400" dirty="0" err="1"/>
              <a:t>livrarea</a:t>
            </a:r>
            <a:r>
              <a:rPr lang="en-US" sz="3400" dirty="0"/>
              <a:t> </a:t>
            </a:r>
            <a:r>
              <a:rPr lang="en-US" sz="3400" dirty="0" err="1"/>
              <a:t>pachetelor</a:t>
            </a:r>
            <a:r>
              <a:rPr lang="en-US" sz="3400" dirty="0"/>
              <a:t> de la </a:t>
            </a:r>
            <a:r>
              <a:rPr lang="en-US" sz="3400" dirty="0" err="1"/>
              <a:t>sursă</a:t>
            </a:r>
            <a:r>
              <a:rPr lang="en-US" sz="3400" dirty="0"/>
              <a:t> la </a:t>
            </a:r>
            <a:r>
              <a:rPr lang="en-US" sz="3400" dirty="0" err="1"/>
              <a:t>destinație</a:t>
            </a:r>
            <a:r>
              <a:rPr lang="en-US" sz="3400" dirty="0"/>
              <a:t> </a:t>
            </a:r>
            <a:r>
              <a:rPr lang="en-US" sz="3400" dirty="0" err="1"/>
              <a:t>traversând</a:t>
            </a:r>
            <a:r>
              <a:rPr lang="en-US" sz="3400" dirty="0"/>
              <a:t> </a:t>
            </a:r>
            <a:r>
              <a:rPr lang="en-US" sz="3400" dirty="0" err="1"/>
              <a:t>mai</a:t>
            </a:r>
            <a:r>
              <a:rPr lang="en-US" sz="3400" dirty="0"/>
              <a:t> </a:t>
            </a:r>
            <a:r>
              <a:rPr lang="en-US" sz="3400" dirty="0" err="1"/>
              <a:t>multe</a:t>
            </a:r>
            <a:r>
              <a:rPr lang="en-US" sz="3400" dirty="0"/>
              <a:t> </a:t>
            </a:r>
            <a:r>
              <a:rPr lang="en-US" sz="3400" dirty="0" err="1"/>
              <a:t>rețele</a:t>
            </a:r>
            <a:r>
              <a:rPr lang="en-US" sz="3400" dirty="0"/>
              <a:t> </a:t>
            </a:r>
            <a:r>
              <a:rPr lang="en-US" sz="3400" dirty="0" err="1"/>
              <a:t>intermediare</a:t>
            </a:r>
            <a:r>
              <a:rPr lang="en-US" sz="3400" dirty="0"/>
              <a:t>;</a:t>
            </a:r>
          </a:p>
          <a:p>
            <a:r>
              <a:rPr lang="en-US" sz="3400" dirty="0" err="1"/>
              <a:t>Rutarea</a:t>
            </a:r>
            <a:r>
              <a:rPr lang="en-US" sz="3400" dirty="0"/>
              <a:t>: </a:t>
            </a:r>
            <a:r>
              <a:rPr lang="en-US" sz="3400" dirty="0" err="1"/>
              <a:t>oferă</a:t>
            </a:r>
            <a:r>
              <a:rPr lang="en-US" sz="3400" dirty="0"/>
              <a:t> un </a:t>
            </a:r>
            <a:r>
              <a:rPr lang="en-US" sz="3400" dirty="0" err="1"/>
              <a:t>mecanism</a:t>
            </a:r>
            <a:r>
              <a:rPr lang="en-US" sz="3400" dirty="0"/>
              <a:t> pentru </a:t>
            </a:r>
            <a:r>
              <a:rPr lang="en-US" sz="3400" dirty="0" err="1"/>
              <a:t>transmiterea</a:t>
            </a:r>
            <a:r>
              <a:rPr lang="en-US" sz="3400" dirty="0"/>
              <a:t> </a:t>
            </a:r>
            <a:r>
              <a:rPr lang="en-US" sz="3400" dirty="0" err="1"/>
              <a:t>datelor</a:t>
            </a:r>
            <a:r>
              <a:rPr lang="en-US" sz="3400" dirty="0"/>
              <a:t> </a:t>
            </a:r>
            <a:r>
              <a:rPr lang="en-US" sz="3400" dirty="0" err="1"/>
              <a:t>între</a:t>
            </a:r>
            <a:r>
              <a:rPr lang="en-US" sz="3400" dirty="0"/>
              <a:t> </a:t>
            </a:r>
            <a:r>
              <a:rPr lang="en-US" sz="3400" dirty="0" err="1"/>
              <a:t>rețele</a:t>
            </a:r>
            <a:r>
              <a:rPr lang="en-US" sz="3400" dirty="0"/>
              <a:t> </a:t>
            </a:r>
            <a:r>
              <a:rPr lang="en-US" sz="3400" dirty="0" err="1"/>
              <a:t>independente</a:t>
            </a:r>
            <a:r>
              <a:rPr lang="en-US" sz="3400" dirty="0"/>
              <a:t> </a:t>
            </a:r>
            <a:r>
              <a:rPr lang="en-US" sz="3400" dirty="0" err="1"/>
              <a:t>interconectate</a:t>
            </a:r>
            <a:r>
              <a:rPr lang="en-US" sz="3400" dirty="0"/>
              <a:t>;</a:t>
            </a:r>
          </a:p>
          <a:p>
            <a:r>
              <a:rPr lang="en-US" sz="3400" dirty="0" err="1"/>
              <a:t>Adresarea</a:t>
            </a:r>
            <a:r>
              <a:rPr lang="en-US" sz="3400" dirty="0"/>
              <a:t> </a:t>
            </a:r>
            <a:r>
              <a:rPr lang="en-US" sz="3400" dirty="0" err="1"/>
              <a:t>logică</a:t>
            </a:r>
            <a:r>
              <a:rPr lang="en-US" sz="3400" dirty="0"/>
              <a:t>: </a:t>
            </a:r>
            <a:r>
              <a:rPr lang="en-US" sz="3400" dirty="0" err="1"/>
              <a:t>adaugă</a:t>
            </a:r>
            <a:r>
              <a:rPr lang="en-US" sz="3400" dirty="0"/>
              <a:t> </a:t>
            </a:r>
            <a:r>
              <a:rPr lang="en-US" sz="3400" dirty="0" err="1"/>
              <a:t>adresa</a:t>
            </a:r>
            <a:r>
              <a:rPr lang="en-US" sz="3400" dirty="0"/>
              <a:t> </a:t>
            </a:r>
            <a:r>
              <a:rPr lang="en-US" sz="3400" dirty="0" err="1"/>
              <a:t>logică</a:t>
            </a:r>
            <a:r>
              <a:rPr lang="en-US" sz="3400" dirty="0"/>
              <a:t> a </a:t>
            </a:r>
            <a:r>
              <a:rPr lang="en-US" sz="3400" dirty="0" err="1"/>
              <a:t>sursei</a:t>
            </a:r>
            <a:r>
              <a:rPr lang="en-US" sz="3400" dirty="0"/>
              <a:t> </a:t>
            </a:r>
            <a:r>
              <a:rPr lang="en-US" sz="3400" dirty="0" err="1"/>
              <a:t>și</a:t>
            </a:r>
            <a:r>
              <a:rPr lang="en-US" sz="3400" dirty="0"/>
              <a:t> </a:t>
            </a:r>
            <a:r>
              <a:rPr lang="en-US" sz="3400" dirty="0" err="1"/>
              <a:t>destinației</a:t>
            </a:r>
            <a:r>
              <a:rPr lang="en-US" sz="3400" dirty="0"/>
              <a:t>.</a:t>
            </a:r>
          </a:p>
        </p:txBody>
      </p:sp>
      <p:pic>
        <p:nvPicPr>
          <p:cNvPr id="14338" name="Picture 2" descr="What is a WAN (Wide Area Network)?">
            <a:extLst>
              <a:ext uri="{FF2B5EF4-FFF2-40B4-BE49-F238E27FC236}">
                <a16:creationId xmlns:a16="http://schemas.microsoft.com/office/drawing/2014/main" id="{EF0F17DE-2433-C0C4-8AF2-189C7A653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788" y="2322215"/>
            <a:ext cx="4537983" cy="38522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52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Nivelul</a:t>
            </a:r>
            <a:r>
              <a:rPr lang="en-US" dirty="0"/>
              <a:t> transport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4B0BAA-E5FD-0747-7CD9-200E4D417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082" y="5634329"/>
            <a:ext cx="5823835" cy="916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dirty="0" err="1"/>
              <a:t>Asigură</a:t>
            </a:r>
            <a:r>
              <a:rPr lang="en-US" sz="3400" dirty="0"/>
              <a:t> </a:t>
            </a:r>
            <a:r>
              <a:rPr lang="en-US" sz="3400" dirty="0" err="1"/>
              <a:t>livrarea</a:t>
            </a:r>
            <a:r>
              <a:rPr lang="en-US" sz="3400" dirty="0"/>
              <a:t> </a:t>
            </a:r>
            <a:r>
              <a:rPr lang="en-US" sz="3400" dirty="0" err="1"/>
              <a:t>mesajelor</a:t>
            </a:r>
            <a:r>
              <a:rPr lang="en-US" sz="3400" dirty="0"/>
              <a:t> de la </a:t>
            </a:r>
            <a:r>
              <a:rPr lang="en-US" sz="3400" dirty="0" err="1"/>
              <a:t>procesul</a:t>
            </a:r>
            <a:r>
              <a:rPr lang="en-US" sz="3400" dirty="0"/>
              <a:t> </a:t>
            </a:r>
            <a:r>
              <a:rPr lang="en-US" sz="3400" dirty="0" err="1"/>
              <a:t>sursă</a:t>
            </a:r>
            <a:r>
              <a:rPr lang="en-US" sz="3400" dirty="0"/>
              <a:t> la </a:t>
            </a:r>
            <a:r>
              <a:rPr lang="en-US" sz="3400" dirty="0" err="1"/>
              <a:t>cel</a:t>
            </a:r>
            <a:r>
              <a:rPr lang="en-US" sz="3400" dirty="0"/>
              <a:t> </a:t>
            </a:r>
            <a:r>
              <a:rPr lang="en-US" sz="3400" dirty="0" err="1"/>
              <a:t>destinație</a:t>
            </a:r>
            <a:r>
              <a:rPr lang="en-US" sz="3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28C13-69C2-607F-C71A-5BDF8DC8587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953285"/>
            <a:ext cx="7848600" cy="352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8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Nivelul</a:t>
            </a:r>
            <a:r>
              <a:rPr lang="en-US" dirty="0"/>
              <a:t> transport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039674-DCED-040F-64E0-F8BD413C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173" y="1901950"/>
            <a:ext cx="7962908" cy="4779507"/>
          </a:xfrm>
        </p:spPr>
        <p:txBody>
          <a:bodyPr>
            <a:noAutofit/>
          </a:bodyPr>
          <a:lstStyle/>
          <a:p>
            <a:r>
              <a:rPr lang="en-US" sz="3400" dirty="0" err="1"/>
              <a:t>Nivelul</a:t>
            </a:r>
            <a:r>
              <a:rPr lang="en-US" sz="3400" dirty="0"/>
              <a:t> transport </a:t>
            </a:r>
            <a:r>
              <a:rPr lang="en-US" sz="3400" dirty="0" err="1"/>
              <a:t>asigură</a:t>
            </a:r>
            <a:r>
              <a:rPr lang="en-US" sz="3400" dirty="0"/>
              <a:t> </a:t>
            </a:r>
            <a:r>
              <a:rPr lang="en-US" sz="3400" dirty="0" err="1"/>
              <a:t>două</a:t>
            </a:r>
            <a:r>
              <a:rPr lang="en-US" sz="3400" dirty="0"/>
              <a:t> </a:t>
            </a:r>
            <a:r>
              <a:rPr lang="en-US" sz="3400" dirty="0" err="1"/>
              <a:t>tipuri</a:t>
            </a:r>
            <a:r>
              <a:rPr lang="en-US" sz="3400" dirty="0"/>
              <a:t> de </a:t>
            </a:r>
            <a:r>
              <a:rPr lang="en-US" sz="3400" dirty="0" err="1"/>
              <a:t>servicii</a:t>
            </a:r>
            <a:r>
              <a:rPr lang="en-US" sz="3400" dirty="0"/>
              <a:t>:</a:t>
            </a:r>
          </a:p>
          <a:p>
            <a:pPr lvl="1"/>
            <a:r>
              <a:rPr lang="en-US" dirty="0" err="1"/>
              <a:t>Transmisia</a:t>
            </a:r>
            <a:r>
              <a:rPr lang="en-US" dirty="0"/>
              <a:t> orientate pe </a:t>
            </a:r>
            <a:r>
              <a:rPr lang="en-US" dirty="0" err="1"/>
              <a:t>conexiune</a:t>
            </a:r>
            <a:r>
              <a:rPr lang="en-US" dirty="0"/>
              <a:t>: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cazul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tip de </a:t>
            </a:r>
            <a:r>
              <a:rPr lang="en-US" dirty="0" err="1"/>
              <a:t>conexiune</a:t>
            </a:r>
            <a:r>
              <a:rPr lang="en-US" dirty="0"/>
              <a:t> </a:t>
            </a:r>
            <a:r>
              <a:rPr lang="en-US" dirty="0" err="1"/>
              <a:t>destinatarul</a:t>
            </a:r>
            <a:r>
              <a:rPr lang="en-US" dirty="0"/>
              <a:t>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confirmare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primirea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secvențe</a:t>
            </a:r>
            <a:r>
              <a:rPr lang="en-US" dirty="0"/>
              <a:t> de </a:t>
            </a:r>
            <a:r>
              <a:rPr lang="en-US" dirty="0" err="1"/>
              <a:t>pachete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Transmisia</a:t>
            </a:r>
            <a:r>
              <a:rPr lang="en-US" dirty="0"/>
              <a:t> </a:t>
            </a:r>
            <a:r>
              <a:rPr lang="ro-RO"/>
              <a:t>neorientată pe</a:t>
            </a:r>
            <a:r>
              <a:rPr lang="en-US"/>
              <a:t> </a:t>
            </a:r>
            <a:r>
              <a:rPr lang="en-US" dirty="0" err="1"/>
              <a:t>conexiune</a:t>
            </a:r>
            <a:r>
              <a:rPr lang="en-US" dirty="0"/>
              <a:t>: 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caz</a:t>
            </a:r>
            <a:r>
              <a:rPr lang="en-US" dirty="0"/>
              <a:t> </a:t>
            </a:r>
            <a:r>
              <a:rPr lang="en-US" dirty="0" err="1"/>
              <a:t>destinatarul</a:t>
            </a:r>
            <a:r>
              <a:rPr lang="en-US" dirty="0"/>
              <a:t> nu confirm </a:t>
            </a:r>
            <a:r>
              <a:rPr lang="en-US" dirty="0" err="1"/>
              <a:t>trimirea</a:t>
            </a:r>
            <a:r>
              <a:rPr lang="en-US" dirty="0"/>
              <a:t> </a:t>
            </a:r>
            <a:r>
              <a:rPr lang="en-US" dirty="0" err="1"/>
              <a:t>pachetelor</a:t>
            </a:r>
            <a:r>
              <a:rPr lang="en-US" dirty="0"/>
              <a:t>, </a:t>
            </a:r>
            <a:r>
              <a:rPr lang="en-US" dirty="0" err="1"/>
              <a:t>putând</a:t>
            </a:r>
            <a:r>
              <a:rPr lang="en-US" dirty="0"/>
              <a:t> </a:t>
            </a:r>
            <a:r>
              <a:rPr lang="en-US" dirty="0" err="1"/>
              <a:t>primi</a:t>
            </a:r>
            <a:r>
              <a:rPr lang="en-US" dirty="0"/>
              <a:t> integral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deloc</a:t>
            </a:r>
            <a:r>
              <a:rPr lang="en-US" dirty="0"/>
              <a:t>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s-a </a:t>
            </a:r>
            <a:r>
              <a:rPr lang="en-US" dirty="0" err="1"/>
              <a:t>emis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200B39-9231-0F5E-44DC-D54408D9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023" y="1984189"/>
            <a:ext cx="2854030" cy="23075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8114A7-9C12-3329-50B1-3D9B92DF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023" y="4416011"/>
            <a:ext cx="2854030" cy="234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Funcțiile</a:t>
            </a:r>
            <a:r>
              <a:rPr lang="en-US" dirty="0"/>
              <a:t> </a:t>
            </a:r>
            <a:r>
              <a:rPr lang="en-US" dirty="0" err="1"/>
              <a:t>nivelului</a:t>
            </a:r>
            <a:r>
              <a:rPr lang="en-US" dirty="0"/>
              <a:t>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11249316" cy="4390931"/>
          </a:xfrm>
        </p:spPr>
        <p:txBody>
          <a:bodyPr>
            <a:noAutofit/>
          </a:bodyPr>
          <a:lstStyle/>
          <a:p>
            <a:r>
              <a:rPr lang="en-US" sz="3000" dirty="0" err="1"/>
              <a:t>Segmentarea</a:t>
            </a:r>
            <a:r>
              <a:rPr lang="en-US" sz="3000" dirty="0"/>
              <a:t> </a:t>
            </a:r>
            <a:r>
              <a:rPr lang="en-US" sz="3000" dirty="0" err="1"/>
              <a:t>și</a:t>
            </a:r>
            <a:r>
              <a:rPr lang="en-US" sz="3000" dirty="0"/>
              <a:t> </a:t>
            </a:r>
            <a:r>
              <a:rPr lang="en-US" sz="3000" dirty="0" err="1"/>
              <a:t>reasamblarea</a:t>
            </a:r>
            <a:r>
              <a:rPr lang="en-US" sz="3000" dirty="0"/>
              <a:t>: </a:t>
            </a:r>
            <a:r>
              <a:rPr lang="en-US" sz="3000" dirty="0" err="1"/>
              <a:t>împarte</a:t>
            </a:r>
            <a:r>
              <a:rPr lang="en-US" sz="3000" dirty="0"/>
              <a:t> </a:t>
            </a:r>
            <a:r>
              <a:rPr lang="en-US" sz="3000" dirty="0" err="1"/>
              <a:t>mesajele</a:t>
            </a:r>
            <a:r>
              <a:rPr lang="en-US" sz="3000" dirty="0"/>
              <a:t> </a:t>
            </a:r>
            <a:r>
              <a:rPr lang="en-US" sz="3000" dirty="0" err="1"/>
              <a:t>și</a:t>
            </a:r>
            <a:r>
              <a:rPr lang="en-US" sz="3000" dirty="0"/>
              <a:t> </a:t>
            </a:r>
            <a:r>
              <a:rPr lang="en-US" sz="3000" dirty="0" err="1"/>
              <a:t>atașează</a:t>
            </a:r>
            <a:r>
              <a:rPr lang="en-US" sz="3000" dirty="0"/>
              <a:t> </a:t>
            </a:r>
            <a:r>
              <a:rPr lang="en-US" sz="3000" dirty="0" err="1"/>
              <a:t>fiecăruia</a:t>
            </a:r>
            <a:r>
              <a:rPr lang="en-US" sz="3000" dirty="0"/>
              <a:t> un </a:t>
            </a:r>
            <a:r>
              <a:rPr lang="en-US" sz="3000" dirty="0" err="1"/>
              <a:t>număr</a:t>
            </a:r>
            <a:r>
              <a:rPr lang="en-US" sz="3000" dirty="0"/>
              <a:t> de </a:t>
            </a:r>
            <a:r>
              <a:rPr lang="en-US" sz="3000" dirty="0" err="1"/>
              <a:t>secvență</a:t>
            </a:r>
            <a:r>
              <a:rPr lang="en-US" sz="3000" dirty="0"/>
              <a:t> pentru a </a:t>
            </a:r>
            <a:r>
              <a:rPr lang="en-US" sz="3000" dirty="0" err="1"/>
              <a:t>putea</a:t>
            </a:r>
            <a:r>
              <a:rPr lang="en-US" sz="3000" dirty="0"/>
              <a:t> fi </a:t>
            </a:r>
            <a:r>
              <a:rPr lang="en-US" sz="3000" dirty="0" err="1"/>
              <a:t>reasamblate</a:t>
            </a:r>
            <a:r>
              <a:rPr lang="en-US" sz="3000" dirty="0"/>
              <a:t> </a:t>
            </a:r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ordine</a:t>
            </a:r>
            <a:r>
              <a:rPr lang="en-US" sz="3000" dirty="0"/>
              <a:t> la </a:t>
            </a:r>
            <a:r>
              <a:rPr lang="en-US" sz="3000" dirty="0" err="1"/>
              <a:t>destinație</a:t>
            </a:r>
            <a:r>
              <a:rPr lang="en-US" sz="3000" dirty="0"/>
              <a:t>;</a:t>
            </a:r>
          </a:p>
          <a:p>
            <a:r>
              <a:rPr lang="en-US" sz="3000" dirty="0" err="1"/>
              <a:t>Adresarea</a:t>
            </a:r>
            <a:r>
              <a:rPr lang="en-US" sz="3000" dirty="0"/>
              <a:t> </a:t>
            </a:r>
            <a:r>
              <a:rPr lang="en-US" sz="3000" dirty="0" err="1"/>
              <a:t>punctului</a:t>
            </a:r>
            <a:r>
              <a:rPr lang="en-US" sz="3000" dirty="0"/>
              <a:t> de </a:t>
            </a:r>
            <a:r>
              <a:rPr lang="en-US" sz="3000" dirty="0" err="1"/>
              <a:t>serviciu</a:t>
            </a:r>
            <a:r>
              <a:rPr lang="en-US" sz="3000" dirty="0"/>
              <a:t>: </a:t>
            </a:r>
            <a:r>
              <a:rPr lang="en-US" sz="3000" dirty="0" err="1"/>
              <a:t>nivelul</a:t>
            </a:r>
            <a:r>
              <a:rPr lang="en-US" sz="3000" dirty="0"/>
              <a:t> transport </a:t>
            </a:r>
            <a:r>
              <a:rPr lang="en-US" sz="3000" dirty="0" err="1"/>
              <a:t>asigură</a:t>
            </a:r>
            <a:r>
              <a:rPr lang="en-US" sz="3000" dirty="0"/>
              <a:t> </a:t>
            </a:r>
            <a:r>
              <a:rPr lang="en-US" sz="3000" dirty="0" err="1"/>
              <a:t>livrarea</a:t>
            </a:r>
            <a:r>
              <a:rPr lang="en-US" sz="3000" dirty="0"/>
              <a:t> </a:t>
            </a:r>
            <a:r>
              <a:rPr lang="en-US" sz="3000" dirty="0" err="1"/>
              <a:t>mesajelor</a:t>
            </a:r>
            <a:r>
              <a:rPr lang="en-US" sz="3000" dirty="0"/>
              <a:t> </a:t>
            </a:r>
            <a:r>
              <a:rPr lang="en-US" sz="3000" dirty="0" err="1"/>
              <a:t>către</a:t>
            </a:r>
            <a:r>
              <a:rPr lang="en-US" sz="3000" dirty="0"/>
              <a:t> un </a:t>
            </a:r>
            <a:r>
              <a:rPr lang="en-US" sz="3000" dirty="0" err="1"/>
              <a:t>anumit</a:t>
            </a:r>
            <a:r>
              <a:rPr lang="en-US" sz="3000" dirty="0"/>
              <a:t> </a:t>
            </a:r>
            <a:r>
              <a:rPr lang="en-US" sz="3000" dirty="0" err="1"/>
              <a:t>proces</a:t>
            </a:r>
            <a:r>
              <a:rPr lang="en-US" sz="3000" dirty="0"/>
              <a:t> de pe </a:t>
            </a:r>
            <a:r>
              <a:rPr lang="en-US" sz="3000" dirty="0" err="1"/>
              <a:t>stația</a:t>
            </a:r>
            <a:r>
              <a:rPr lang="en-US" sz="3000" dirty="0"/>
              <a:t> </a:t>
            </a:r>
            <a:r>
              <a:rPr lang="en-US" sz="3000" dirty="0" err="1"/>
              <a:t>destinație</a:t>
            </a:r>
            <a:r>
              <a:rPr lang="en-US" sz="3000" dirty="0"/>
              <a:t>;</a:t>
            </a:r>
          </a:p>
          <a:p>
            <a:r>
              <a:rPr lang="en-US" sz="3000" dirty="0" err="1"/>
              <a:t>Controlul</a:t>
            </a:r>
            <a:r>
              <a:rPr lang="en-US" sz="3000" dirty="0"/>
              <a:t> </a:t>
            </a:r>
            <a:r>
              <a:rPr lang="en-US" sz="3000" dirty="0" err="1"/>
              <a:t>erorii</a:t>
            </a:r>
            <a:r>
              <a:rPr lang="en-US" sz="3000" dirty="0"/>
              <a:t>: </a:t>
            </a:r>
            <a:r>
              <a:rPr lang="en-US" sz="3000" dirty="0" err="1"/>
              <a:t>asigură</a:t>
            </a:r>
            <a:r>
              <a:rPr lang="en-US" sz="3000" dirty="0"/>
              <a:t> </a:t>
            </a:r>
            <a:r>
              <a:rPr lang="en-US" sz="3000" dirty="0" err="1"/>
              <a:t>recepția</a:t>
            </a:r>
            <a:r>
              <a:rPr lang="en-US" sz="3000" dirty="0"/>
              <a:t> </a:t>
            </a:r>
            <a:r>
              <a:rPr lang="en-US" sz="3000" dirty="0" err="1"/>
              <a:t>întregului</a:t>
            </a:r>
            <a:r>
              <a:rPr lang="en-US" sz="3000" dirty="0"/>
              <a:t> </a:t>
            </a:r>
            <a:r>
              <a:rPr lang="en-US" sz="3000" dirty="0" err="1"/>
              <a:t>mesaj</a:t>
            </a:r>
            <a:r>
              <a:rPr lang="en-US" sz="3000" dirty="0"/>
              <a:t> </a:t>
            </a:r>
            <a:r>
              <a:rPr lang="en-US" sz="3000" dirty="0" err="1"/>
              <a:t>fără</a:t>
            </a:r>
            <a:r>
              <a:rPr lang="en-US" sz="3000" dirty="0"/>
              <a:t> </a:t>
            </a:r>
            <a:r>
              <a:rPr lang="en-US" sz="3000" dirty="0" err="1"/>
              <a:t>erori</a:t>
            </a:r>
            <a:r>
              <a:rPr lang="en-US" sz="3000" dirty="0"/>
              <a:t>, </a:t>
            </a:r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caz</a:t>
            </a:r>
            <a:r>
              <a:rPr lang="en-US" sz="3000" dirty="0"/>
              <a:t> </a:t>
            </a:r>
            <a:r>
              <a:rPr lang="en-US" sz="3000" dirty="0" err="1"/>
              <a:t>contrar</a:t>
            </a:r>
            <a:r>
              <a:rPr lang="en-US" sz="3000" dirty="0"/>
              <a:t> se retransmit </a:t>
            </a:r>
            <a:r>
              <a:rPr lang="en-US" sz="3000" dirty="0" err="1"/>
              <a:t>pachetele</a:t>
            </a:r>
            <a:r>
              <a:rPr lang="en-US" sz="3000" dirty="0"/>
              <a:t> </a:t>
            </a:r>
            <a:r>
              <a:rPr lang="en-US" sz="3000" dirty="0" err="1"/>
              <a:t>recepționate</a:t>
            </a:r>
            <a:r>
              <a:rPr lang="en-US" sz="3000" dirty="0"/>
              <a:t> incorrect din </a:t>
            </a:r>
            <a:r>
              <a:rPr lang="en-US" sz="3000" dirty="0" err="1"/>
              <a:t>secvență</a:t>
            </a:r>
            <a:r>
              <a:rPr lang="en-US" sz="3000" dirty="0"/>
              <a:t>;</a:t>
            </a:r>
          </a:p>
          <a:p>
            <a:r>
              <a:rPr lang="en-US" sz="3000" dirty="0" err="1"/>
              <a:t>Controlul</a:t>
            </a:r>
            <a:r>
              <a:rPr lang="en-US" sz="3000" dirty="0"/>
              <a:t> </a:t>
            </a:r>
            <a:r>
              <a:rPr lang="en-US" sz="3000" dirty="0" err="1"/>
              <a:t>fluxului</a:t>
            </a:r>
            <a:r>
              <a:rPr lang="en-US" sz="3000" dirty="0"/>
              <a:t>: </a:t>
            </a:r>
            <a:r>
              <a:rPr lang="en-US" sz="3000" dirty="0" err="1"/>
              <a:t>nivelul</a:t>
            </a:r>
            <a:r>
              <a:rPr lang="en-US" sz="3000" dirty="0"/>
              <a:t> transport </a:t>
            </a:r>
            <a:r>
              <a:rPr lang="en-US" sz="3000" dirty="0" err="1"/>
              <a:t>asigură</a:t>
            </a:r>
            <a:r>
              <a:rPr lang="en-US" sz="3000" dirty="0"/>
              <a:t> </a:t>
            </a:r>
            <a:r>
              <a:rPr lang="en-US" sz="3000" dirty="0" err="1"/>
              <a:t>comunicare</a:t>
            </a:r>
            <a:r>
              <a:rPr lang="en-US" sz="3000" dirty="0"/>
              <a:t> </a:t>
            </a:r>
            <a:r>
              <a:rPr lang="en-US" sz="3000" dirty="0" err="1"/>
              <a:t>între</a:t>
            </a:r>
            <a:r>
              <a:rPr lang="en-US" sz="3000" dirty="0"/>
              <a:t> </a:t>
            </a:r>
            <a:r>
              <a:rPr lang="en-US" sz="3000" dirty="0" err="1"/>
              <a:t>sursă</a:t>
            </a:r>
            <a:r>
              <a:rPr lang="en-US" sz="3000" dirty="0"/>
              <a:t> </a:t>
            </a:r>
            <a:r>
              <a:rPr lang="en-US" sz="3000" dirty="0" err="1"/>
              <a:t>și</a:t>
            </a:r>
            <a:r>
              <a:rPr lang="en-US" sz="3000" dirty="0"/>
              <a:t> </a:t>
            </a:r>
            <a:r>
              <a:rPr lang="en-US" sz="3000" dirty="0" err="1"/>
              <a:t>destinația</a:t>
            </a:r>
            <a:r>
              <a:rPr lang="en-US" sz="3000" dirty="0"/>
              <a:t> la o </a:t>
            </a:r>
            <a:r>
              <a:rPr lang="en-US" sz="3000" dirty="0" err="1"/>
              <a:t>rată</a:t>
            </a:r>
            <a:r>
              <a:rPr lang="en-US" sz="3000" dirty="0"/>
              <a:t> de transfer care poate fi </a:t>
            </a:r>
            <a:r>
              <a:rPr lang="en-US" sz="3000" dirty="0" err="1"/>
              <a:t>gestionată</a:t>
            </a:r>
            <a:r>
              <a:rPr lang="en-US" sz="3000" dirty="0"/>
              <a:t> de </a:t>
            </a:r>
            <a:r>
              <a:rPr lang="en-US" sz="3000" dirty="0" err="1"/>
              <a:t>ambii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920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sesiune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526B73-72A6-54C3-9CC9-189D9B53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0" y="5710196"/>
            <a:ext cx="8229599" cy="880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/>
              <a:t>Asigură</a:t>
            </a:r>
            <a:r>
              <a:rPr lang="en-US" sz="3200" dirty="0"/>
              <a:t> </a:t>
            </a:r>
            <a:r>
              <a:rPr lang="en-US" sz="3200" dirty="0" err="1"/>
              <a:t>începerea</a:t>
            </a:r>
            <a:r>
              <a:rPr lang="en-US" sz="3200" dirty="0"/>
              <a:t>, men</a:t>
            </a:r>
            <a:r>
              <a:rPr lang="ro-RO" sz="3200" dirty="0"/>
              <a:t>ținerea și terminarea conversației între două dispozitive în rețea.</a:t>
            </a:r>
            <a:endParaRPr lang="en-US" sz="3200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D866F1B-723A-193C-E55F-93317325692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85314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33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Funcțiile nivelului sesiune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11249316" cy="4390931"/>
          </a:xfrm>
        </p:spPr>
        <p:txBody>
          <a:bodyPr>
            <a:noAutofit/>
          </a:bodyPr>
          <a:lstStyle/>
          <a:p>
            <a:r>
              <a:rPr lang="ro-RO" sz="3000" dirty="0"/>
              <a:t>Stabilirea, menținerea și terminarea sesiunii</a:t>
            </a:r>
            <a:r>
              <a:rPr lang="en-US" sz="3000" dirty="0"/>
              <a:t>:</a:t>
            </a:r>
          </a:p>
          <a:p>
            <a:pPr lvl="1"/>
            <a:r>
              <a:rPr lang="ro-RO" sz="2800" dirty="0"/>
              <a:t>Inițierea unei sesiuni se face prin trimiterea unui pachet de tip SYN;</a:t>
            </a:r>
            <a:endParaRPr lang="en-US" sz="2800" dirty="0"/>
          </a:p>
          <a:p>
            <a:pPr lvl="1"/>
            <a:r>
              <a:rPr lang="ro-RO" sz="2800" dirty="0"/>
              <a:t>Stabilirea sesiunii se face după primirea pachetelor de tip</a:t>
            </a:r>
            <a:r>
              <a:rPr lang="en-US" sz="2800" dirty="0"/>
              <a:t> ACK </a:t>
            </a:r>
            <a:r>
              <a:rPr lang="ro-RO" sz="2800" dirty="0"/>
              <a:t>și</a:t>
            </a:r>
            <a:r>
              <a:rPr lang="en-US" sz="2800" dirty="0"/>
              <a:t> SYN</a:t>
            </a:r>
            <a:r>
              <a:rPr lang="ro-RO" sz="2800" dirty="0"/>
              <a:t>;</a:t>
            </a:r>
            <a:endParaRPr lang="en-US" sz="2800" dirty="0"/>
          </a:p>
          <a:p>
            <a:pPr lvl="1"/>
            <a:r>
              <a:rPr lang="ro-RO" sz="2800" dirty="0"/>
              <a:t>Încheierea sesiunii se face prin trimiterea unui pachet de tip </a:t>
            </a:r>
            <a:r>
              <a:rPr lang="en-US" sz="2800" dirty="0"/>
              <a:t>ACK</a:t>
            </a:r>
            <a:r>
              <a:rPr lang="ro-RO" sz="2800" dirty="0"/>
              <a:t>.</a:t>
            </a:r>
            <a:r>
              <a:rPr lang="en-US" sz="2800" dirty="0"/>
              <a:t> </a:t>
            </a:r>
          </a:p>
          <a:p>
            <a:r>
              <a:rPr lang="ro-RO" sz="3000" dirty="0"/>
              <a:t>Controlul dialogului</a:t>
            </a:r>
            <a:r>
              <a:rPr lang="en-US" sz="3000" dirty="0"/>
              <a:t>: </a:t>
            </a:r>
            <a:r>
              <a:rPr lang="ro-RO" sz="3000" dirty="0"/>
              <a:t>nivelul sesiune permite participanților să intre într-un dialog de tip sesiune;</a:t>
            </a:r>
            <a:endParaRPr lang="en-US" sz="3000" dirty="0"/>
          </a:p>
          <a:p>
            <a:r>
              <a:rPr lang="ro-RO" sz="3000" dirty="0"/>
              <a:t>Sincronizarea</a:t>
            </a:r>
            <a:r>
              <a:rPr lang="en-US" sz="3000" dirty="0"/>
              <a:t>: </a:t>
            </a:r>
            <a:r>
              <a:rPr lang="ro-RO" sz="3000" dirty="0"/>
              <a:t>permite unui participant să marcheze ca puncte de salvare locații din fluxul de date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136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ro-RO" dirty="0"/>
              <a:t>Nivelul prezentare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526B73-72A6-54C3-9CC9-189D9B53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187" y="5724193"/>
            <a:ext cx="7069625" cy="880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dirty="0" err="1"/>
              <a:t>Asigură</a:t>
            </a:r>
            <a:r>
              <a:rPr lang="en-US" sz="3400" dirty="0"/>
              <a:t> </a:t>
            </a:r>
            <a:r>
              <a:rPr lang="en-US" sz="3400" dirty="0" err="1"/>
              <a:t>formatul</a:t>
            </a:r>
            <a:r>
              <a:rPr lang="en-US" sz="3400" dirty="0"/>
              <a:t> de </a:t>
            </a:r>
            <a:r>
              <a:rPr lang="en-US" sz="3400" dirty="0" err="1"/>
              <a:t>reprezentare</a:t>
            </a:r>
            <a:r>
              <a:rPr lang="en-US" sz="3400" dirty="0"/>
              <a:t> </a:t>
            </a:r>
            <a:r>
              <a:rPr lang="en-US" sz="3400" dirty="0" err="1"/>
              <a:t>și</a:t>
            </a:r>
            <a:r>
              <a:rPr lang="en-US" sz="3400" dirty="0"/>
              <a:t> </a:t>
            </a:r>
            <a:r>
              <a:rPr lang="en-US" sz="3400" dirty="0" err="1"/>
              <a:t>sintaxa</a:t>
            </a:r>
            <a:r>
              <a:rPr lang="en-US" sz="3400" dirty="0"/>
              <a:t> </a:t>
            </a:r>
            <a:r>
              <a:rPr lang="en-US" sz="3400" dirty="0" err="1"/>
              <a:t>informației</a:t>
            </a:r>
            <a:r>
              <a:rPr lang="en-US" sz="3400" dirty="0"/>
              <a:t> </a:t>
            </a:r>
            <a:r>
              <a:rPr lang="en-US" sz="3400" dirty="0" err="1"/>
              <a:t>schimbate</a:t>
            </a:r>
            <a:r>
              <a:rPr lang="en-US" sz="3400" dirty="0"/>
              <a:t> </a:t>
            </a:r>
            <a:r>
              <a:rPr lang="en-US" sz="3400" dirty="0" err="1"/>
              <a:t>în</a:t>
            </a:r>
            <a:r>
              <a:rPr lang="en-US" sz="3400" dirty="0"/>
              <a:t> </a:t>
            </a:r>
            <a:r>
              <a:rPr lang="en-US" sz="3400" dirty="0" err="1"/>
              <a:t>rețea</a:t>
            </a:r>
            <a:r>
              <a:rPr lang="en-US" sz="3400" dirty="0"/>
              <a:t>.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5713DDE-B21C-953F-3485-957FE661533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62339"/>
            <a:ext cx="7772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53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Funcțiile nivelului prezentare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11249316" cy="4390931"/>
          </a:xfrm>
        </p:spPr>
        <p:txBody>
          <a:bodyPr>
            <a:noAutofit/>
          </a:bodyPr>
          <a:lstStyle/>
          <a:p>
            <a:r>
              <a:rPr lang="ro-RO" dirty="0"/>
              <a:t>Translatarea datelor</a:t>
            </a:r>
            <a:r>
              <a:rPr lang="en-US" dirty="0"/>
              <a:t>: </a:t>
            </a:r>
            <a:r>
              <a:rPr lang="ro-RO" dirty="0"/>
              <a:t>codificarea și decodificarea</a:t>
            </a:r>
            <a:endParaRPr lang="en-US" dirty="0"/>
          </a:p>
          <a:p>
            <a:pPr lvl="1"/>
            <a:r>
              <a:rPr lang="ro-RO" sz="3400" dirty="0"/>
              <a:t>Conversia din formatul sursei în format canonic;</a:t>
            </a:r>
            <a:endParaRPr lang="en-US" sz="3400" dirty="0"/>
          </a:p>
          <a:p>
            <a:pPr lvl="1"/>
            <a:r>
              <a:rPr lang="ro-RO" sz="3400" dirty="0"/>
              <a:t>Conversia din formatul canonic în formatul destinației</a:t>
            </a:r>
            <a:r>
              <a:rPr lang="en-US" sz="3400" dirty="0"/>
              <a:t>.</a:t>
            </a:r>
          </a:p>
          <a:p>
            <a:r>
              <a:rPr lang="ro-RO" dirty="0"/>
              <a:t>Criptarea datelor</a:t>
            </a:r>
            <a:r>
              <a:rPr lang="en-US" dirty="0"/>
              <a:t>: </a:t>
            </a:r>
            <a:r>
              <a:rPr lang="ro-RO" dirty="0"/>
              <a:t>în scopul asigurării confidențialității și a securizării comunicației;</a:t>
            </a:r>
            <a:endParaRPr lang="en-US" dirty="0"/>
          </a:p>
          <a:p>
            <a:r>
              <a:rPr lang="ro-RO" dirty="0"/>
              <a:t>Compresia datelor</a:t>
            </a:r>
            <a:r>
              <a:rPr lang="en-US" dirty="0"/>
              <a:t>: </a:t>
            </a:r>
            <a:r>
              <a:rPr lang="ro-RO" dirty="0"/>
              <a:t>reducerea dimensiunii mesajelor transmise prin intermediul rețelei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1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Nivelul aplicație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526B73-72A6-54C3-9CC9-189D9B53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888" y="5724193"/>
            <a:ext cx="11552222" cy="8807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o-RO" sz="3000" dirty="0"/>
              <a:t>Implementează interfața cu utilizatorul pentru consumarea serviciilor specifice, precum W</a:t>
            </a:r>
            <a:r>
              <a:rPr lang="en-US" sz="3000" dirty="0"/>
              <a:t>eb, e-mail, </a:t>
            </a:r>
            <a:r>
              <a:rPr lang="ro-RO" sz="3000" dirty="0"/>
              <a:t>transfer de fișiere, administrarea rețelei</a:t>
            </a:r>
            <a:r>
              <a:rPr lang="en-US" sz="3000" dirty="0"/>
              <a:t>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5C6C71C-323D-0BE3-413C-1D50CF0B9EB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699" y="1917072"/>
            <a:ext cx="78486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2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Funcțiile nivelului aplicație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11249316" cy="4390931"/>
          </a:xfrm>
        </p:spPr>
        <p:txBody>
          <a:bodyPr>
            <a:noAutofit/>
          </a:bodyPr>
          <a:lstStyle/>
          <a:p>
            <a:r>
              <a:rPr lang="en-US" sz="3400" dirty="0"/>
              <a:t>Terminal virtual</a:t>
            </a:r>
            <a:r>
              <a:rPr lang="ro-RO" sz="3400" dirty="0"/>
              <a:t> de rețea</a:t>
            </a:r>
            <a:r>
              <a:rPr lang="en-US" sz="3400" dirty="0"/>
              <a:t>: </a:t>
            </a:r>
            <a:r>
              <a:rPr lang="en-US" sz="3400" dirty="0" err="1"/>
              <a:t>permite</a:t>
            </a:r>
            <a:r>
              <a:rPr lang="en-US" sz="3400" dirty="0"/>
              <a:t> </a:t>
            </a:r>
            <a:r>
              <a:rPr lang="en-US" sz="3400" dirty="0" err="1"/>
              <a:t>conectarea</a:t>
            </a:r>
            <a:r>
              <a:rPr lang="en-US" sz="3400" dirty="0"/>
              <a:t> </a:t>
            </a:r>
            <a:r>
              <a:rPr lang="en-US" sz="3400" dirty="0" err="1"/>
              <a:t>utilizatorului</a:t>
            </a:r>
            <a:r>
              <a:rPr lang="en-US" sz="3400" dirty="0"/>
              <a:t> la </a:t>
            </a:r>
            <a:r>
              <a:rPr lang="en-US" sz="3400" dirty="0" err="1"/>
              <a:t>distan</a:t>
            </a:r>
            <a:r>
              <a:rPr lang="ro-RO" sz="3400" dirty="0"/>
              <a:t>ță;</a:t>
            </a:r>
            <a:endParaRPr lang="en-US" sz="3400" dirty="0"/>
          </a:p>
          <a:p>
            <a:r>
              <a:rPr lang="ro-RO" sz="3400" dirty="0"/>
              <a:t>Transfer și administrarea de fișiere</a:t>
            </a:r>
            <a:r>
              <a:rPr lang="en-US" sz="3400" dirty="0"/>
              <a:t>: </a:t>
            </a:r>
            <a:r>
              <a:rPr lang="ro-RO" sz="3400" dirty="0"/>
              <a:t>permite utilizatorului să acceseze și să administreze fișierele la distanță;</a:t>
            </a:r>
            <a:endParaRPr lang="en-US" sz="3400" dirty="0"/>
          </a:p>
          <a:p>
            <a:r>
              <a:rPr lang="ro-RO" sz="3400" dirty="0"/>
              <a:t>Servicii de e-mail</a:t>
            </a:r>
            <a:r>
              <a:rPr lang="en-US" sz="3400" dirty="0"/>
              <a:t>: </a:t>
            </a:r>
            <a:r>
              <a:rPr lang="ro-RO" sz="3400" dirty="0"/>
              <a:t>permite trimiterea și citirea de e-mail-uri;</a:t>
            </a:r>
            <a:endParaRPr lang="en-US" sz="3400" dirty="0"/>
          </a:p>
          <a:p>
            <a:r>
              <a:rPr lang="ro-RO" sz="3400" dirty="0"/>
              <a:t>Directoare de servicii</a:t>
            </a:r>
            <a:r>
              <a:rPr lang="en-US" sz="3400" dirty="0"/>
              <a:t>: </a:t>
            </a:r>
            <a:r>
              <a:rPr lang="ro-RO" sz="3400" dirty="0"/>
              <a:t>oferă acces global la surse de date și obiecte specifice sistemului de operare disponibile la distanță</a:t>
            </a:r>
            <a:r>
              <a:rPr lang="en-US" sz="3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747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Dimensiunea</a:t>
            </a:r>
            <a:r>
              <a:rPr lang="en-US" dirty="0"/>
              <a:t> </a:t>
            </a:r>
            <a:r>
              <a:rPr lang="en-US" dirty="0" err="1"/>
              <a:t>unei</a:t>
            </a:r>
            <a:br>
              <a:rPr lang="en-US" dirty="0"/>
            </a:br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A1D48F-FDB4-7C05-ABE9-6F3C8937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10" y="2036578"/>
            <a:ext cx="11249316" cy="4382329"/>
          </a:xfrm>
        </p:spPr>
        <p:txBody>
          <a:bodyPr>
            <a:normAutofit/>
          </a:bodyPr>
          <a:lstStyle/>
          <a:p>
            <a:r>
              <a:rPr lang="en-US" sz="3400" dirty="0" err="1"/>
              <a:t>În</a:t>
            </a:r>
            <a:r>
              <a:rPr lang="en-US" sz="3400" dirty="0"/>
              <a:t> </a:t>
            </a:r>
            <a:r>
              <a:rPr lang="en-US" sz="3400" dirty="0" err="1"/>
              <a:t>interiorul</a:t>
            </a:r>
            <a:r>
              <a:rPr lang="en-US" sz="3400" dirty="0"/>
              <a:t> </a:t>
            </a:r>
            <a:r>
              <a:rPr lang="en-US" sz="3400" dirty="0" err="1"/>
              <a:t>unui</a:t>
            </a:r>
            <a:r>
              <a:rPr lang="en-US" sz="3400" dirty="0"/>
              <a:t> </a:t>
            </a:r>
            <a:r>
              <a:rPr lang="en-US" sz="3400" dirty="0" err="1"/>
              <a:t>sistem</a:t>
            </a:r>
            <a:r>
              <a:rPr lang="en-US" sz="3400" dirty="0"/>
              <a:t> de </a:t>
            </a:r>
            <a:r>
              <a:rPr lang="en-US" sz="3400" dirty="0" err="1"/>
              <a:t>calcul</a:t>
            </a:r>
            <a:r>
              <a:rPr lang="en-US" sz="3400" dirty="0"/>
              <a:t>, </a:t>
            </a:r>
            <a:r>
              <a:rPr lang="en-US" sz="3400" dirty="0" err="1"/>
              <a:t>distanțele</a:t>
            </a:r>
            <a:r>
              <a:rPr lang="en-US" sz="3400" dirty="0"/>
              <a:t> se </a:t>
            </a:r>
            <a:r>
              <a:rPr lang="en-US" sz="3400" dirty="0" err="1"/>
              <a:t>măsoare</a:t>
            </a:r>
            <a:r>
              <a:rPr lang="en-US" sz="3400" dirty="0"/>
              <a:t> </a:t>
            </a:r>
            <a:r>
              <a:rPr lang="en-US" sz="3400" dirty="0" err="1"/>
              <a:t>în</a:t>
            </a:r>
            <a:r>
              <a:rPr lang="en-US" sz="3400" dirty="0"/>
              <a:t> mm </a:t>
            </a:r>
            <a:r>
              <a:rPr lang="en-US" sz="3400" dirty="0" err="1"/>
              <a:t>sau</a:t>
            </a:r>
            <a:r>
              <a:rPr lang="en-US" sz="3400" dirty="0"/>
              <a:t> cm;</a:t>
            </a:r>
          </a:p>
          <a:p>
            <a:r>
              <a:rPr lang="en-US" sz="3400" dirty="0" err="1"/>
              <a:t>Într</a:t>
            </a:r>
            <a:r>
              <a:rPr lang="en-US" sz="3400" dirty="0"/>
              <a:t>-o </a:t>
            </a:r>
            <a:r>
              <a:rPr lang="en-US" sz="3400" dirty="0" err="1"/>
              <a:t>rețea</a:t>
            </a:r>
            <a:r>
              <a:rPr lang="en-US" sz="3400" dirty="0"/>
              <a:t> de </a:t>
            </a:r>
            <a:r>
              <a:rPr lang="en-US" sz="3400" dirty="0" err="1"/>
              <a:t>calculatoare</a:t>
            </a:r>
            <a:r>
              <a:rPr lang="en-US" sz="3400" dirty="0"/>
              <a:t>, </a:t>
            </a:r>
            <a:r>
              <a:rPr lang="en-US" sz="3400" dirty="0" err="1"/>
              <a:t>distanțele</a:t>
            </a:r>
            <a:r>
              <a:rPr lang="en-US" sz="3400" dirty="0"/>
              <a:t> se </a:t>
            </a:r>
            <a:r>
              <a:rPr lang="en-US" sz="3400" dirty="0" err="1"/>
              <a:t>măsoară</a:t>
            </a:r>
            <a:r>
              <a:rPr lang="en-US" sz="3400" dirty="0"/>
              <a:t> </a:t>
            </a:r>
            <a:r>
              <a:rPr lang="en-US" sz="3400" dirty="0" err="1"/>
              <a:t>în</a:t>
            </a:r>
            <a:r>
              <a:rPr lang="en-US" sz="3400" dirty="0"/>
              <a:t> </a:t>
            </a:r>
            <a:r>
              <a:rPr lang="en-US" sz="3400" dirty="0" err="1"/>
              <a:t>metri</a:t>
            </a:r>
            <a:r>
              <a:rPr lang="en-US" sz="3400" dirty="0"/>
              <a:t>;</a:t>
            </a:r>
          </a:p>
          <a:p>
            <a:r>
              <a:rPr lang="en-US" sz="3400" dirty="0" err="1"/>
              <a:t>În</a:t>
            </a:r>
            <a:r>
              <a:rPr lang="en-US" sz="3400" dirty="0"/>
              <a:t> </a:t>
            </a:r>
            <a:r>
              <a:rPr lang="en-US" sz="3400" dirty="0" err="1"/>
              <a:t>funcție</a:t>
            </a:r>
            <a:r>
              <a:rPr lang="en-US" sz="3400" dirty="0"/>
              <a:t> de </a:t>
            </a:r>
            <a:r>
              <a:rPr lang="en-US" sz="3400" dirty="0" err="1"/>
              <a:t>dimensiune</a:t>
            </a:r>
            <a:r>
              <a:rPr lang="en-US" sz="3400" dirty="0"/>
              <a:t> </a:t>
            </a:r>
            <a:r>
              <a:rPr lang="en-US" sz="3400" dirty="0" err="1"/>
              <a:t>rețelele</a:t>
            </a:r>
            <a:r>
              <a:rPr lang="en-US" sz="3400" dirty="0"/>
              <a:t> de </a:t>
            </a:r>
            <a:r>
              <a:rPr lang="en-US" sz="3400" dirty="0" err="1"/>
              <a:t>calculatoare</a:t>
            </a:r>
            <a:r>
              <a:rPr lang="en-US" sz="3400" dirty="0"/>
              <a:t> pot fi:</a:t>
            </a:r>
          </a:p>
          <a:p>
            <a:pPr lvl="1"/>
            <a:r>
              <a:rPr lang="en-US" dirty="0"/>
              <a:t>LAN (Local Area Network) – la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cameră</a:t>
            </a:r>
            <a:r>
              <a:rPr lang="en-US" dirty="0"/>
              <a:t> / </a:t>
            </a:r>
            <a:r>
              <a:rPr lang="en-US" dirty="0" err="1"/>
              <a:t>clădire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MAN (Metropolitan Area Network) – la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oraș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WAN (Wide Area Network) – la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țară</a:t>
            </a:r>
            <a:r>
              <a:rPr lang="en-US" dirty="0"/>
              <a:t>/</a:t>
            </a:r>
            <a:r>
              <a:rPr lang="en-US" dirty="0" err="1"/>
              <a:t>regiune</a:t>
            </a:r>
            <a:endParaRPr lang="en-US" dirty="0"/>
          </a:p>
          <a:p>
            <a:pPr lvl="1"/>
            <a:r>
              <a:rPr lang="en-US" dirty="0"/>
              <a:t>Internet – la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planetar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1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Modelul</a:t>
            </a:r>
            <a:r>
              <a:rPr lang="en-US" dirty="0"/>
              <a:t> TCP/IP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11249316" cy="4608218"/>
          </a:xfrm>
        </p:spPr>
        <p:txBody>
          <a:bodyPr>
            <a:noAutofit/>
          </a:bodyPr>
          <a:lstStyle/>
          <a:p>
            <a:r>
              <a:rPr lang="ro-RO" sz="3200" dirty="0"/>
              <a:t>Modelul </a:t>
            </a:r>
            <a:r>
              <a:rPr lang="en-US" sz="3200" dirty="0"/>
              <a:t>TCP/IP </a:t>
            </a:r>
            <a:r>
              <a:rPr lang="ro-RO" sz="3200" dirty="0"/>
              <a:t>stă la baza rețelei </a:t>
            </a:r>
            <a:r>
              <a:rPr lang="en-US" sz="3200" dirty="0"/>
              <a:t>Internet</a:t>
            </a:r>
            <a:r>
              <a:rPr lang="ro-RO" sz="3200" dirty="0"/>
              <a:t>;</a:t>
            </a:r>
            <a:endParaRPr lang="en-US" sz="3200" dirty="0"/>
          </a:p>
          <a:p>
            <a:r>
              <a:rPr lang="en-US" sz="3200" dirty="0"/>
              <a:t>TCP </a:t>
            </a:r>
            <a:r>
              <a:rPr lang="ro-RO" sz="3200" dirty="0"/>
              <a:t>și</a:t>
            </a:r>
            <a:r>
              <a:rPr lang="en-US" sz="3200" dirty="0"/>
              <a:t> IP </a:t>
            </a:r>
            <a:r>
              <a:rPr lang="ro-RO" sz="3200" dirty="0"/>
              <a:t>sunt protocoalele esențiale asociate acestui model;</a:t>
            </a:r>
            <a:endParaRPr lang="en-US" sz="3200" dirty="0"/>
          </a:p>
          <a:p>
            <a:r>
              <a:rPr lang="ro-RO" sz="3200" dirty="0"/>
              <a:t>A fost folosit pentru prima dată de rețeaua</a:t>
            </a:r>
            <a:r>
              <a:rPr lang="en-US" sz="3200" dirty="0"/>
              <a:t> ARPANET</a:t>
            </a:r>
            <a:r>
              <a:rPr lang="ro-RO" sz="3200" dirty="0"/>
              <a:t>;</a:t>
            </a:r>
            <a:endParaRPr lang="en-US" sz="3200" dirty="0"/>
          </a:p>
          <a:p>
            <a:r>
              <a:rPr lang="ro-RO" sz="3200" dirty="0"/>
              <a:t>Stiva de protocoale</a:t>
            </a:r>
            <a:r>
              <a:rPr lang="en-US" sz="3200" dirty="0"/>
              <a:t> TCP/IP protocol </a:t>
            </a:r>
            <a:r>
              <a:rPr lang="ro-RO" sz="3200" dirty="0"/>
              <a:t>conține următoarele niveluri</a:t>
            </a:r>
            <a:r>
              <a:rPr lang="en-US" sz="3200" dirty="0"/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ro-RO" sz="3000" dirty="0"/>
              <a:t>Acces rețea;</a:t>
            </a:r>
            <a:endParaRPr lang="en-US" sz="3000" dirty="0"/>
          </a:p>
          <a:p>
            <a:pPr marL="914400" lvl="1" indent="-514350">
              <a:buFont typeface="+mj-lt"/>
              <a:buAutoNum type="arabicPeriod"/>
            </a:pPr>
            <a:r>
              <a:rPr lang="en-US" sz="3000" dirty="0"/>
              <a:t>Internet</a:t>
            </a:r>
            <a:r>
              <a:rPr lang="ro-RO" sz="3000" dirty="0"/>
              <a:t>;</a:t>
            </a:r>
            <a:endParaRPr lang="en-US" sz="3000" dirty="0"/>
          </a:p>
          <a:p>
            <a:pPr marL="914400" lvl="1" indent="-514350">
              <a:buFont typeface="+mj-lt"/>
              <a:buAutoNum type="arabicPeriod"/>
            </a:pPr>
            <a:r>
              <a:rPr lang="en-US" sz="3000" dirty="0"/>
              <a:t>Transport</a:t>
            </a:r>
            <a:r>
              <a:rPr lang="ro-RO" sz="3000" dirty="0"/>
              <a:t>;</a:t>
            </a:r>
            <a:endParaRPr lang="en-US" sz="3000" dirty="0"/>
          </a:p>
          <a:p>
            <a:pPr marL="914400" lvl="1" indent="-514350">
              <a:buFont typeface="+mj-lt"/>
              <a:buAutoNum type="arabicPeriod"/>
            </a:pPr>
            <a:r>
              <a:rPr lang="ro-RO" sz="3000" dirty="0"/>
              <a:t>Aplicație.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3354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ro-RO" dirty="0"/>
              <a:t>Protocoale din stiva</a:t>
            </a:r>
            <a:r>
              <a:rPr lang="en-US" dirty="0"/>
              <a:t> TCP/IP</a:t>
            </a:r>
          </a:p>
        </p:txBody>
      </p:sp>
      <p:pic>
        <p:nvPicPr>
          <p:cNvPr id="20490" name="Picture 10" descr="HCC Networking Overview">
            <a:extLst>
              <a:ext uri="{FF2B5EF4-FFF2-40B4-BE49-F238E27FC236}">
                <a16:creationId xmlns:a16="http://schemas.microsoft.com/office/drawing/2014/main" id="{87A7FE61-16B1-961B-6602-3ED6276E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88301"/>
            <a:ext cx="9525000" cy="61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6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o-RO" dirty="0"/>
              <a:t>Schimbul de date</a:t>
            </a:r>
            <a:br>
              <a:rPr lang="ro-RO" dirty="0"/>
            </a:br>
            <a:r>
              <a:rPr lang="ro-RO" dirty="0"/>
              <a:t>în modelul </a:t>
            </a:r>
            <a:r>
              <a:rPr lang="en-US" dirty="0"/>
              <a:t>TCP/IP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0BC1A-A9FA-D28D-1043-95CAE7B5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39" y="1822876"/>
            <a:ext cx="7643522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o-RO" dirty="0"/>
              <a:t>Schimbul de date în</a:t>
            </a:r>
            <a:br>
              <a:rPr lang="ro-RO" dirty="0"/>
            </a:br>
            <a:r>
              <a:rPr lang="ro-RO" dirty="0"/>
              <a:t>modelul </a:t>
            </a:r>
            <a:r>
              <a:rPr lang="en-US" dirty="0"/>
              <a:t>TCP/IP</a:t>
            </a:r>
            <a:r>
              <a:rPr lang="ro-RO" dirty="0"/>
              <a:t> cu rutare</a:t>
            </a:r>
            <a:endParaRPr lang="en-US" dirty="0"/>
          </a:p>
        </p:txBody>
      </p:sp>
      <p:pic>
        <p:nvPicPr>
          <p:cNvPr id="4" name="Picture 2" descr="Image result for how tcp/ip works">
            <a:extLst>
              <a:ext uri="{FF2B5EF4-FFF2-40B4-BE49-F238E27FC236}">
                <a16:creationId xmlns:a16="http://schemas.microsoft.com/office/drawing/2014/main" id="{CAB6B56F-69A8-A587-6733-BE93D2416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52" y="1786634"/>
            <a:ext cx="6511095" cy="505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09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Nivelul de acces la rețea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7003241" cy="4608218"/>
          </a:xfrm>
        </p:spPr>
        <p:txBody>
          <a:bodyPr>
            <a:noAutofit/>
          </a:bodyPr>
          <a:lstStyle/>
          <a:p>
            <a:r>
              <a:rPr lang="ro-RO" dirty="0"/>
              <a:t>Este nivelul de la baza stivei TCP/IP cunoscut și ca nivel interfață rețea;</a:t>
            </a:r>
            <a:endParaRPr lang="en-US" dirty="0"/>
          </a:p>
          <a:p>
            <a:r>
              <a:rPr lang="ro-RO" dirty="0"/>
              <a:t>Scopul acestui nivel este să asigure conectarea stației la rețea</a:t>
            </a:r>
            <a:r>
              <a:rPr lang="en-US" dirty="0"/>
              <a:t>.</a:t>
            </a:r>
          </a:p>
        </p:txBody>
      </p:sp>
      <p:pic>
        <p:nvPicPr>
          <p:cNvPr id="18436" name="Picture 4" descr="IT Network Specialists working in server room">
            <a:extLst>
              <a:ext uri="{FF2B5EF4-FFF2-40B4-BE49-F238E27FC236}">
                <a16:creationId xmlns:a16="http://schemas.microsoft.com/office/drawing/2014/main" id="{8BC9BAE5-0F23-60B2-1DDB-847A9C6EF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7" y="4169119"/>
            <a:ext cx="6372225" cy="2389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6928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ro-RO" dirty="0"/>
              <a:t>Nivelul </a:t>
            </a:r>
            <a:r>
              <a:rPr lang="en-US" dirty="0"/>
              <a:t>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11222156" cy="4608218"/>
          </a:xfrm>
        </p:spPr>
        <p:txBody>
          <a:bodyPr>
            <a:noAutofit/>
          </a:bodyPr>
          <a:lstStyle/>
          <a:p>
            <a:r>
              <a:rPr lang="ro-RO" dirty="0"/>
              <a:t>Nivelul </a:t>
            </a:r>
            <a:r>
              <a:rPr lang="en-US" dirty="0"/>
              <a:t>Internet </a:t>
            </a:r>
            <a:r>
              <a:rPr lang="ro-RO" dirty="0"/>
              <a:t>oferă funcții similare nivelului rețea din modelul OSI;</a:t>
            </a:r>
            <a:endParaRPr lang="en-US" dirty="0"/>
          </a:p>
          <a:p>
            <a:r>
              <a:rPr lang="ro-RO" dirty="0"/>
              <a:t>Acest nivel asigură livrarea pachetelor IP către destinație;</a:t>
            </a:r>
            <a:endParaRPr lang="en-US" dirty="0"/>
          </a:p>
          <a:p>
            <a:r>
              <a:rPr lang="ro-RO" dirty="0"/>
              <a:t>Protocolul </a:t>
            </a:r>
            <a:r>
              <a:rPr lang="en-US" dirty="0"/>
              <a:t>IP (Internet Protocol)</a:t>
            </a:r>
            <a:r>
              <a:rPr lang="ro-RO" dirty="0"/>
              <a:t>:</a:t>
            </a:r>
          </a:p>
          <a:p>
            <a:pPr lvl="1"/>
            <a:r>
              <a:rPr lang="ro-RO" sz="3400" dirty="0"/>
              <a:t>Este un protocol neorientat pe conexiune;</a:t>
            </a:r>
          </a:p>
          <a:p>
            <a:pPr lvl="1"/>
            <a:r>
              <a:rPr lang="ro-RO" sz="3400" dirty="0"/>
              <a:t>Nu ține evidența rutelor utilizate;</a:t>
            </a:r>
          </a:p>
          <a:p>
            <a:pPr lvl="1"/>
            <a:r>
              <a:rPr lang="ro-RO" sz="3400" dirty="0"/>
              <a:t>Datele sunt împachetate în datagrame.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34955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Nivelul transport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11222156" cy="4608218"/>
          </a:xfrm>
        </p:spPr>
        <p:txBody>
          <a:bodyPr>
            <a:noAutofit/>
          </a:bodyPr>
          <a:lstStyle/>
          <a:p>
            <a:r>
              <a:rPr lang="ro-RO" dirty="0"/>
              <a:t>Oferă funcții similare nivelului transport din modelul OSI;</a:t>
            </a:r>
            <a:endParaRPr lang="en-US" dirty="0"/>
          </a:p>
          <a:p>
            <a:r>
              <a:rPr lang="ro-RO" dirty="0"/>
              <a:t>Implementează două tipuri de transmisie:</a:t>
            </a:r>
            <a:endParaRPr lang="en-US" dirty="0"/>
          </a:p>
          <a:p>
            <a:pPr lvl="1"/>
            <a:r>
              <a:rPr lang="en-US" sz="3400" dirty="0"/>
              <a:t>TCP (Transmission  Control Protocol)</a:t>
            </a:r>
            <a:r>
              <a:rPr lang="ro-RO" sz="3400" dirty="0"/>
              <a:t>: orientat pe conexiune;</a:t>
            </a:r>
          </a:p>
          <a:p>
            <a:pPr lvl="1"/>
            <a:r>
              <a:rPr lang="en-US" sz="3400" dirty="0"/>
              <a:t>UDP (User Datagram Protocol)</a:t>
            </a:r>
            <a:r>
              <a:rPr lang="ro-RO" sz="3400" dirty="0"/>
              <a:t>: neorientat pe conexiune.</a:t>
            </a:r>
            <a:endParaRPr lang="en-US" sz="3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EF8802-D8F5-533C-0BC2-2B60AD41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791075"/>
            <a:ext cx="3324225" cy="1390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0C42CF-161A-8DAE-4C64-EE66BAE84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0" y="4781550"/>
            <a:ext cx="32956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Func</a:t>
            </a:r>
            <a:r>
              <a:rPr lang="ro-RO" dirty="0"/>
              <a:t>țiile protocolului</a:t>
            </a:r>
            <a:r>
              <a:rPr lang="en-US" dirty="0"/>
              <a:t> TCP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11222156" cy="4608218"/>
          </a:xfrm>
        </p:spPr>
        <p:txBody>
          <a:bodyPr>
            <a:noAutofit/>
          </a:bodyPr>
          <a:lstStyle/>
          <a:p>
            <a:r>
              <a:rPr lang="ro-RO" dirty="0"/>
              <a:t>Nivelul transport utilizează protocolul TCP pentru transmisia datelor care necesită un canal fiabil cu garantarea recepției și a ordinii în care au fost trimise pachetele;</a:t>
            </a:r>
            <a:endParaRPr lang="en-US" dirty="0"/>
          </a:p>
          <a:p>
            <a:r>
              <a:rPr lang="ro-RO" dirty="0"/>
              <a:t>Protocolul TCP îndeplinește o serie de funcții precum</a:t>
            </a:r>
            <a:r>
              <a:rPr lang="en-US" dirty="0"/>
              <a:t>:</a:t>
            </a:r>
          </a:p>
          <a:p>
            <a:pPr lvl="1"/>
            <a:r>
              <a:rPr lang="ro-RO" sz="3400" dirty="0"/>
              <a:t>Controlul erorii;</a:t>
            </a:r>
            <a:endParaRPr lang="en-US" sz="3400" dirty="0"/>
          </a:p>
          <a:p>
            <a:pPr lvl="1"/>
            <a:r>
              <a:rPr lang="ro-RO" sz="3400" dirty="0"/>
              <a:t>Controlul fluxului;</a:t>
            </a:r>
            <a:endParaRPr lang="en-US" sz="3400" dirty="0"/>
          </a:p>
          <a:p>
            <a:pPr lvl="1"/>
            <a:r>
              <a:rPr lang="ro-RO" sz="3400" dirty="0"/>
              <a:t>Reordonarea în secvență.</a:t>
            </a:r>
            <a:endParaRPr lang="en-US" sz="3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2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Funcțiile protocolului </a:t>
            </a:r>
            <a:r>
              <a:rPr lang="en-US" dirty="0"/>
              <a:t>UDP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11222156" cy="4608218"/>
          </a:xfrm>
        </p:spPr>
        <p:txBody>
          <a:bodyPr>
            <a:noAutofit/>
          </a:bodyPr>
          <a:lstStyle/>
          <a:p>
            <a:r>
              <a:rPr lang="ro-RO" sz="3000" dirty="0"/>
              <a:t>Nivelul transport utilizează protocolul UDP pentru transmisia datelor în timp real, unde rata de pierdere a pachetelor mai ridicată nu înfluențează semnificativ calitatea serviciului;</a:t>
            </a:r>
            <a:endParaRPr lang="en-US" sz="3000" dirty="0"/>
          </a:p>
          <a:p>
            <a:r>
              <a:rPr lang="ro-RO" sz="3000" dirty="0"/>
              <a:t>Nu se asigură garanția recepției datelor transmise;</a:t>
            </a:r>
            <a:endParaRPr lang="en-US" sz="3000" dirty="0"/>
          </a:p>
          <a:p>
            <a:r>
              <a:rPr lang="ro-RO" sz="3000" dirty="0"/>
              <a:t>Nu asigură reordonarea în secvență a pachetelor recepționate și nici controlul erorii recepției;</a:t>
            </a:r>
            <a:endParaRPr lang="en-US" sz="3000" dirty="0"/>
          </a:p>
          <a:p>
            <a:r>
              <a:rPr lang="ro-RO" sz="3000" dirty="0"/>
              <a:t>Se utiliează pentru tranmiterea în timp real a unui volu mare de date, precum fluxurile video;</a:t>
            </a:r>
            <a:endParaRPr lang="en-US" sz="3000" dirty="0"/>
          </a:p>
          <a:p>
            <a:r>
              <a:rPr lang="ro-RO" sz="3000" dirty="0"/>
              <a:t>În cazul UDP viteza de transmisie este mai importantă decât acuratețea datelor transmise.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732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Comparație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TCP </a:t>
            </a:r>
            <a:r>
              <a:rPr lang="en-US" dirty="0" err="1"/>
              <a:t>și</a:t>
            </a:r>
            <a:r>
              <a:rPr lang="en-US" dirty="0"/>
              <a:t> UDP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ED95D-9E09-840F-2F1C-9C49CABA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21" y="1868831"/>
            <a:ext cx="6648450" cy="381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C098AF-20E1-6A23-23CC-CF408DB5B8BA}"/>
              </a:ext>
            </a:extLst>
          </p:cNvPr>
          <p:cNvSpPr/>
          <p:nvPr/>
        </p:nvSpPr>
        <p:spPr>
          <a:xfrm>
            <a:off x="7497309" y="1143511"/>
            <a:ext cx="4067211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o-RO" dirty="0">
                <a:solidFill>
                  <a:schemeClr val="lt1"/>
                </a:solidFill>
              </a:rPr>
              <a:t>TCP este orientat pe conexiune, primirea fiecărui pachet trebuie confirmată, în caz de eroarea trebuind retrimis.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2ED1D-50AA-8BB2-1C8C-D48C10EA6F0B}"/>
              </a:ext>
            </a:extLst>
          </p:cNvPr>
          <p:cNvSpPr/>
          <p:nvPr/>
        </p:nvSpPr>
        <p:spPr>
          <a:xfrm>
            <a:off x="1008012" y="1403833"/>
            <a:ext cx="368668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en-US" dirty="0"/>
              <a:t>UDP 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orientat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conexiune</a:t>
            </a:r>
            <a:r>
              <a:rPr lang="en-US" dirty="0"/>
              <a:t>, </a:t>
            </a:r>
            <a:r>
              <a:rPr lang="en-US" dirty="0" err="1"/>
              <a:t>când</a:t>
            </a:r>
            <a:r>
              <a:rPr lang="en-US" dirty="0"/>
              <a:t> se </a:t>
            </a:r>
            <a:r>
              <a:rPr lang="en-US" dirty="0" err="1"/>
              <a:t>trimite</a:t>
            </a:r>
            <a:r>
              <a:rPr lang="en-US" dirty="0"/>
              <a:t> un </a:t>
            </a:r>
            <a:r>
              <a:rPr lang="en-US" dirty="0" err="1"/>
              <a:t>mesaj</a:t>
            </a:r>
            <a:r>
              <a:rPr lang="en-US" dirty="0"/>
              <a:t> nu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confirmarea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el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recepționat</a:t>
            </a:r>
            <a:r>
              <a:rPr lang="en-US" dirty="0"/>
              <a:t>.</a:t>
            </a:r>
            <a:endParaRPr lang="e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A428D-6B1E-B15E-6839-3C29D6D4707B}"/>
              </a:ext>
            </a:extLst>
          </p:cNvPr>
          <p:cNvSpPr/>
          <p:nvPr/>
        </p:nvSpPr>
        <p:spPr>
          <a:xfrm>
            <a:off x="9062269" y="2502603"/>
            <a:ext cx="2150190" cy="14773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o-RO" dirty="0">
                <a:solidFill>
                  <a:schemeClr val="lt1"/>
                </a:solidFill>
              </a:rPr>
              <a:t>Pachetele sunt reordonate la recepție pentru a fi procesate în ordinea în care au fost emise.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6F844D-ABAF-7B49-6846-7E88C65FB6B7}"/>
              </a:ext>
            </a:extLst>
          </p:cNvPr>
          <p:cNvSpPr/>
          <p:nvPr/>
        </p:nvSpPr>
        <p:spPr>
          <a:xfrm>
            <a:off x="1858131" y="2525249"/>
            <a:ext cx="1661861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o-RO" dirty="0"/>
              <a:t>Pachetele transmise pot fi recepționate în altă ordine.</a:t>
            </a:r>
            <a:endParaRPr lang="e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67DFD2-B31D-EEFC-57DA-A2B3E9B037F6}"/>
              </a:ext>
            </a:extLst>
          </p:cNvPr>
          <p:cNvSpPr/>
          <p:nvPr/>
        </p:nvSpPr>
        <p:spPr>
          <a:xfrm>
            <a:off x="7342098" y="4415693"/>
            <a:ext cx="3114655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o-RO" dirty="0">
                <a:solidFill>
                  <a:schemeClr val="lt1"/>
                </a:solidFill>
              </a:rPr>
              <a:t>Pachetele sunt reordonate la destinație, fiind jurnalizate, în caz de recepție eronată se solicită retrimiterea </a:t>
            </a:r>
            <a:r>
              <a:rPr lang="ro-RO">
                <a:solidFill>
                  <a:schemeClr val="lt1"/>
                </a:solidFill>
              </a:rPr>
              <a:t>lor.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A89E9-0A12-4D6F-A8A2-7E93FD580D8A}"/>
              </a:ext>
            </a:extLst>
          </p:cNvPr>
          <p:cNvSpPr/>
          <p:nvPr/>
        </p:nvSpPr>
        <p:spPr>
          <a:xfrm>
            <a:off x="1839677" y="4530838"/>
            <a:ext cx="2731873" cy="147732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ro-RO" dirty="0"/>
              <a:t>Transmisia datelor este mult mai simplă pentru că nu se asigură evidența pachetelor, reordonarea și corectitudinea lor.</a:t>
            </a:r>
            <a:endParaRPr lang="e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C2F98C-2FAE-A9C7-9BBE-9CE6CDCA8F82}"/>
              </a:ext>
            </a:extLst>
          </p:cNvPr>
          <p:cNvSpPr/>
          <p:nvPr/>
        </p:nvSpPr>
        <p:spPr>
          <a:xfrm>
            <a:off x="7258160" y="5998847"/>
            <a:ext cx="3859495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o-RO" dirty="0">
                <a:solidFill>
                  <a:schemeClr val="lt1"/>
                </a:solidFill>
              </a:rPr>
              <a:t>Datele sunt scrise în flux fără marcatori de începu</a:t>
            </a:r>
            <a:r>
              <a:rPr lang="en-US" dirty="0">
                <a:solidFill>
                  <a:schemeClr val="lt1"/>
                </a:solidFill>
              </a:rPr>
              <a:t>t</a:t>
            </a:r>
            <a:r>
              <a:rPr lang="ro-RO" dirty="0">
                <a:solidFill>
                  <a:schemeClr val="lt1"/>
                </a:solidFill>
              </a:rPr>
              <a:t> și sfârșit a unui pachet.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BBAB54-8BC1-234A-09B5-627CDDBFCF8D}"/>
              </a:ext>
            </a:extLst>
          </p:cNvPr>
          <p:cNvSpPr/>
          <p:nvPr/>
        </p:nvSpPr>
        <p:spPr>
          <a:xfrm>
            <a:off x="1559801" y="6091180"/>
            <a:ext cx="4036568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o-RO" dirty="0"/>
              <a:t>Pachetele sunt transmise și recepționate individual, fie integral sau deloc.</a:t>
            </a:r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CC7B5-7A90-9E4A-AE2E-AFE0C0FC1F53}"/>
              </a:ext>
            </a:extLst>
          </p:cNvPr>
          <p:cNvSpPr txBox="1"/>
          <p:nvPr/>
        </p:nvSpPr>
        <p:spPr>
          <a:xfrm>
            <a:off x="5209796" y="1588499"/>
            <a:ext cx="17724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Fiabilitate</a:t>
            </a:r>
            <a:endParaRPr lang="en-US" sz="3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10BD4-E875-BF70-CAB2-51AFA0411155}"/>
              </a:ext>
            </a:extLst>
          </p:cNvPr>
          <p:cNvSpPr txBox="1"/>
          <p:nvPr/>
        </p:nvSpPr>
        <p:spPr>
          <a:xfrm>
            <a:off x="4384634" y="2340426"/>
            <a:ext cx="1711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Ordonare</a:t>
            </a:r>
            <a:endParaRPr lang="en-US" sz="3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0974E0-B3C2-ED60-5144-FBD00F5D8EC1}"/>
              </a:ext>
            </a:extLst>
          </p:cNvPr>
          <p:cNvSpPr txBox="1"/>
          <p:nvPr/>
        </p:nvSpPr>
        <p:spPr>
          <a:xfrm>
            <a:off x="4924545" y="5417221"/>
            <a:ext cx="2304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ln w="66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75000"/>
                    </a:schemeClr>
                  </a:outerShdw>
                </a:effectLst>
              </a:rPr>
              <a:t>Complexitate</a:t>
            </a:r>
            <a:endParaRPr lang="en-US" sz="3000" b="1" dirty="0">
              <a:ln w="66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7CA075-1F28-4486-224E-8F9FB512D064}"/>
              </a:ext>
            </a:extLst>
          </p:cNvPr>
          <p:cNvSpPr txBox="1"/>
          <p:nvPr/>
        </p:nvSpPr>
        <p:spPr>
          <a:xfrm>
            <a:off x="6007919" y="6091180"/>
            <a:ext cx="838691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Flux</a:t>
            </a:r>
          </a:p>
        </p:txBody>
      </p:sp>
    </p:spTree>
    <p:extLst>
      <p:ext uri="{BB962C8B-B14F-4D97-AF65-F5344CB8AC3E}">
        <p14:creationId xmlns:p14="http://schemas.microsoft.com/office/powerpoint/2010/main" val="8600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Area Network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1362BF-EA65-01F3-4116-0EC13578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3" y="1802779"/>
            <a:ext cx="9239607" cy="50392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Dimensiuni</a:t>
            </a:r>
            <a:r>
              <a:rPr lang="en-US" dirty="0"/>
              <a:t> </a:t>
            </a:r>
            <a:r>
              <a:rPr lang="en-US" dirty="0" err="1"/>
              <a:t>restrânse</a:t>
            </a:r>
            <a:r>
              <a:rPr lang="en-US" dirty="0"/>
              <a:t> (</a:t>
            </a:r>
            <a:r>
              <a:rPr lang="en-US" dirty="0" err="1"/>
              <a:t>timp</a:t>
            </a:r>
            <a:r>
              <a:rPr lang="en-US" dirty="0"/>
              <a:t> de </a:t>
            </a:r>
            <a:r>
              <a:rPr lang="en-US" dirty="0" err="1"/>
              <a:t>transmisie</a:t>
            </a:r>
            <a:r>
              <a:rPr lang="en-US" dirty="0"/>
              <a:t> </a:t>
            </a:r>
            <a:r>
              <a:rPr lang="en-US" dirty="0" err="1"/>
              <a:t>cunoscut</a:t>
            </a:r>
            <a:r>
              <a:rPr lang="en-US" dirty="0"/>
              <a:t>), au </a:t>
            </a:r>
            <a:r>
              <a:rPr lang="en-US" dirty="0" err="1"/>
              <a:t>întârzieri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 (</a:t>
            </a:r>
            <a:r>
              <a:rPr lang="en-US" dirty="0" err="1"/>
              <a:t>microsecunde</a:t>
            </a:r>
            <a:r>
              <a:rPr lang="en-US" dirty="0"/>
              <a:t>, </a:t>
            </a:r>
            <a:r>
              <a:rPr lang="en-US" dirty="0" err="1"/>
              <a:t>nanosecunde</a:t>
            </a:r>
            <a:r>
              <a:rPr lang="en-US" dirty="0"/>
              <a:t>)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erori</a:t>
            </a:r>
            <a:r>
              <a:rPr lang="en-US" dirty="0"/>
              <a:t> </a:t>
            </a:r>
            <a:r>
              <a:rPr lang="en-US" dirty="0" err="1"/>
              <a:t>puţine</a:t>
            </a:r>
            <a:r>
              <a:rPr lang="en-US" dirty="0"/>
              <a:t>;</a:t>
            </a:r>
          </a:p>
          <a:p>
            <a:r>
              <a:rPr lang="en-US" dirty="0" err="1"/>
              <a:t>Tehnologie</a:t>
            </a:r>
            <a:r>
              <a:rPr lang="en-US" dirty="0"/>
              <a:t> de </a:t>
            </a:r>
            <a:r>
              <a:rPr lang="en-US" dirty="0" err="1"/>
              <a:t>transmisie</a:t>
            </a:r>
            <a:r>
              <a:rPr lang="en-US" dirty="0"/>
              <a:t>: un </a:t>
            </a:r>
            <a:r>
              <a:rPr lang="en-US" dirty="0" err="1"/>
              <a:t>singur</a:t>
            </a:r>
            <a:r>
              <a:rPr lang="en-US" dirty="0"/>
              <a:t> </a:t>
            </a:r>
            <a:r>
              <a:rPr lang="en-US" dirty="0" err="1"/>
              <a:t>cablu</a:t>
            </a:r>
            <a:r>
              <a:rPr lang="en-US" dirty="0"/>
              <a:t> la care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ataşate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stațiile</a:t>
            </a:r>
            <a:r>
              <a:rPr lang="en-US" dirty="0"/>
              <a:t>;</a:t>
            </a:r>
          </a:p>
          <a:p>
            <a:r>
              <a:rPr lang="en-US" dirty="0" err="1"/>
              <a:t>Topologie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 tip </a:t>
            </a:r>
            <a:r>
              <a:rPr lang="en-US" dirty="0" err="1"/>
              <a:t>magistrala</a:t>
            </a:r>
            <a:r>
              <a:rPr lang="en-US" dirty="0"/>
              <a:t>̆: Ethernet (IEEE 802.3), Fast Ethernet, </a:t>
            </a:r>
            <a:r>
              <a:rPr lang="en-US" dirty="0" err="1"/>
              <a:t>GigaBit</a:t>
            </a:r>
            <a:r>
              <a:rPr lang="en-US" dirty="0"/>
              <a:t> </a:t>
            </a:r>
            <a:r>
              <a:rPr lang="en-US" dirty="0" err="1"/>
              <a:t>Etherent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de tip </a:t>
            </a:r>
            <a:r>
              <a:rPr lang="en-US" dirty="0" err="1"/>
              <a:t>inel</a:t>
            </a:r>
            <a:r>
              <a:rPr lang="en-US" dirty="0"/>
              <a:t>: Token Ring (IEEE 802.5), Gigabit Token Ring; FDDI (Fiber Distributed Data Interface – </a:t>
            </a:r>
            <a:r>
              <a:rPr lang="en-US" dirty="0" err="1"/>
              <a:t>interfaţa</a:t>
            </a:r>
            <a:r>
              <a:rPr lang="en-US" dirty="0"/>
              <a:t>̆ de date </a:t>
            </a:r>
            <a:r>
              <a:rPr lang="en-US" dirty="0" err="1"/>
              <a:t>distribuite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fibra</a:t>
            </a:r>
            <a:r>
              <a:rPr lang="en-US" dirty="0"/>
              <a:t>̆ </a:t>
            </a:r>
            <a:r>
              <a:rPr lang="en-US" dirty="0" err="1"/>
              <a:t>optica</a:t>
            </a:r>
            <a:r>
              <a:rPr lang="en-US" dirty="0"/>
              <a:t>̆).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FCA10-DCC4-42C4-8418-8C2721AC62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761" y="3805135"/>
            <a:ext cx="3187483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DBD24-9E53-FA68-8C05-61DF704146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993" y="5130698"/>
            <a:ext cx="1763017" cy="165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4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ro-RO" dirty="0"/>
              <a:t>Talk folosind</a:t>
            </a:r>
            <a:r>
              <a:rPr lang="en-US" dirty="0"/>
              <a:t> TCP</a:t>
            </a:r>
          </a:p>
        </p:txBody>
      </p:sp>
      <p:pic>
        <p:nvPicPr>
          <p:cNvPr id="6" name="Screenshot 2020-10-03 at 10.23.40.png" descr="Screenshot 2020-10-03 at 10.23.40.png">
            <a:extLst>
              <a:ext uri="{FF2B5EF4-FFF2-40B4-BE49-F238E27FC236}">
                <a16:creationId xmlns:a16="http://schemas.microsoft.com/office/drawing/2014/main" id="{C2DC6130-825F-2A76-0C08-57ED76F4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9" y="803299"/>
            <a:ext cx="5582564" cy="5943443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7" name="Screenshot 2020-10-03 at 10.25.57.png" descr="Screenshot 2020-10-03 at 10.25.57.png">
            <a:extLst>
              <a:ext uri="{FF2B5EF4-FFF2-40B4-BE49-F238E27FC236}">
                <a16:creationId xmlns:a16="http://schemas.microsoft.com/office/drawing/2014/main" id="{98EB06A9-E5EB-D81A-B411-858527294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58" y="3383476"/>
            <a:ext cx="3669714" cy="3363266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9" name="Picture 4" descr="https://media.licdn.com/mpr/mpr/p/4/005/0b3/08f/2b69fe5.png">
            <a:extLst>
              <a:ext uri="{FF2B5EF4-FFF2-40B4-BE49-F238E27FC236}">
                <a16:creationId xmlns:a16="http://schemas.microsoft.com/office/drawing/2014/main" id="{3371E927-2A76-E78A-7769-229935041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02" y="5308176"/>
            <a:ext cx="2510298" cy="143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creenshot 2020-10-03 at 10.24.39.png" descr="Screenshot 2020-10-03 at 10.24.39.png">
            <a:extLst>
              <a:ext uri="{FF2B5EF4-FFF2-40B4-BE49-F238E27FC236}">
                <a16:creationId xmlns:a16="http://schemas.microsoft.com/office/drawing/2014/main" id="{313A0CC4-BB2A-C1B0-D074-D4357EEC1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569" y="1383064"/>
            <a:ext cx="5004372" cy="288743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0440C-F705-12BB-E8A7-953A499E0F78}"/>
              </a:ext>
            </a:extLst>
          </p:cNvPr>
          <p:cNvSpPr txBox="1"/>
          <p:nvPr/>
        </p:nvSpPr>
        <p:spPr>
          <a:xfrm>
            <a:off x="113059" y="298392"/>
            <a:ext cx="7753921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      https://github.com/nemedi/retele-de-calculatoare/tree/master/tcp-talk/src</a:t>
            </a:r>
          </a:p>
        </p:txBody>
      </p:sp>
      <p:pic>
        <p:nvPicPr>
          <p:cNvPr id="4" name="Picture 6" descr="GitHub Colored Logo PNG Vector (SVG) Free Download">
            <a:extLst>
              <a:ext uri="{FF2B5EF4-FFF2-40B4-BE49-F238E27FC236}">
                <a16:creationId xmlns:a16="http://schemas.microsoft.com/office/drawing/2014/main" id="{D7925322-A2E9-B8F1-5314-26ADFD351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9" y="239815"/>
            <a:ext cx="531435" cy="5172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8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ro-RO" dirty="0"/>
              <a:t>Talk folosind </a:t>
            </a:r>
            <a:r>
              <a:rPr lang="en-US" dirty="0"/>
              <a:t>UDP</a:t>
            </a:r>
          </a:p>
        </p:txBody>
      </p:sp>
      <p:pic>
        <p:nvPicPr>
          <p:cNvPr id="9" name="Picture 4" descr="https://media.licdn.com/mpr/mpr/p/4/005/0b3/08f/2b69fe5.png">
            <a:extLst>
              <a:ext uri="{FF2B5EF4-FFF2-40B4-BE49-F238E27FC236}">
                <a16:creationId xmlns:a16="http://schemas.microsoft.com/office/drawing/2014/main" id="{3371E927-2A76-E78A-7769-229935041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02" y="5308176"/>
            <a:ext cx="2510298" cy="143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creenshot 2020-10-03 at 10.27.06.png" descr="Screenshot 2020-10-03 at 10.27.06.png">
            <a:extLst>
              <a:ext uri="{FF2B5EF4-FFF2-40B4-BE49-F238E27FC236}">
                <a16:creationId xmlns:a16="http://schemas.microsoft.com/office/drawing/2014/main" id="{D1C0B924-87B3-9DEB-09E8-0568A5999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4" y="1225685"/>
            <a:ext cx="4889974" cy="5515435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5" name="Screenshot 2020-10-03 at 10.28.13.png" descr="Screenshot 2020-10-03 at 10.28.13.png">
            <a:extLst>
              <a:ext uri="{FF2B5EF4-FFF2-40B4-BE49-F238E27FC236}">
                <a16:creationId xmlns:a16="http://schemas.microsoft.com/office/drawing/2014/main" id="{60CBA5FB-160C-687D-F5CD-5B7F79D7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191" y="3044722"/>
            <a:ext cx="3256937" cy="370168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Screenshot 2020-10-03 at 10.27.42.png" descr="Screenshot 2020-10-03 at 10.27.42.png">
            <a:extLst>
              <a:ext uri="{FF2B5EF4-FFF2-40B4-BE49-F238E27FC236}">
                <a16:creationId xmlns:a16="http://schemas.microsoft.com/office/drawing/2014/main" id="{9E0305FD-B677-E9C4-A520-6E9277526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028" y="2354094"/>
            <a:ext cx="4240808" cy="2837509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8D0C98-3A3D-82EF-3C04-356C9EDEFBB0}"/>
              </a:ext>
            </a:extLst>
          </p:cNvPr>
          <p:cNvSpPr txBox="1"/>
          <p:nvPr/>
        </p:nvSpPr>
        <p:spPr>
          <a:xfrm>
            <a:off x="4322915" y="1868189"/>
            <a:ext cx="7753921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      https://github.com/nemedi/retele-de-calculatoare/tree/master/tcp-talk/src</a:t>
            </a:r>
          </a:p>
        </p:txBody>
      </p:sp>
      <p:pic>
        <p:nvPicPr>
          <p:cNvPr id="8" name="Picture 6" descr="GitHub Colored Logo PNG Vector (SVG) Free Download">
            <a:extLst>
              <a:ext uri="{FF2B5EF4-FFF2-40B4-BE49-F238E27FC236}">
                <a16:creationId xmlns:a16="http://schemas.microsoft.com/office/drawing/2014/main" id="{0382FA47-9FB0-C2B1-3FD3-462DC807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15" y="1809612"/>
            <a:ext cx="531435" cy="5172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ro-RO" dirty="0"/>
              <a:t>Chat folosind </a:t>
            </a:r>
            <a:r>
              <a:rPr lang="en-US" dirty="0"/>
              <a:t>TCP</a:t>
            </a:r>
          </a:p>
        </p:txBody>
      </p:sp>
      <p:pic>
        <p:nvPicPr>
          <p:cNvPr id="6" name="Screenshot 2020-10-03 at 10.31.44.png" descr="Screenshot 2020-10-03 at 10.31.44.png">
            <a:extLst>
              <a:ext uri="{FF2B5EF4-FFF2-40B4-BE49-F238E27FC236}">
                <a16:creationId xmlns:a16="http://schemas.microsoft.com/office/drawing/2014/main" id="{622AF5D5-B6C5-B765-F276-68BC4F5AF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7" y="1091415"/>
            <a:ext cx="7024430" cy="5631656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7" name="Picture 2" descr="http://www.freeiconspng.com/uploads/live-chat-icon-0.png">
            <a:extLst>
              <a:ext uri="{FF2B5EF4-FFF2-40B4-BE49-F238E27FC236}">
                <a16:creationId xmlns:a16="http://schemas.microsoft.com/office/drawing/2014/main" id="{175A55D8-C415-B3ED-E40A-C37A567E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481" y="4565913"/>
            <a:ext cx="2931602" cy="215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2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Nivelul aplicație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09"/>
            <a:ext cx="11222156" cy="4837347"/>
          </a:xfrm>
        </p:spPr>
        <p:txBody>
          <a:bodyPr>
            <a:noAutofit/>
          </a:bodyPr>
          <a:lstStyle/>
          <a:p>
            <a:r>
              <a:rPr lang="ro-RO" sz="3200" dirty="0"/>
              <a:t>Este o combinație între nivelurile sesiune, prezentare și aplicație din modelul OSI;</a:t>
            </a:r>
            <a:endParaRPr lang="en-US" sz="3200" dirty="0"/>
          </a:p>
          <a:p>
            <a:r>
              <a:rPr lang="ro-RO" sz="3200" dirty="0"/>
              <a:t>Acest nivel oferă servicii specifice utilizatorului, făcând pratic deosebirea între diferitele tipuri de aplicații de rețea:</a:t>
            </a:r>
          </a:p>
          <a:p>
            <a:pPr lvl="1"/>
            <a:r>
              <a:rPr lang="ro-RO" sz="3000" dirty="0"/>
              <a:t>TELNET;</a:t>
            </a:r>
          </a:p>
          <a:p>
            <a:pPr lvl="1"/>
            <a:r>
              <a:rPr lang="ro-RO" sz="3000" dirty="0"/>
              <a:t>FTP;</a:t>
            </a:r>
          </a:p>
          <a:p>
            <a:pPr lvl="1"/>
            <a:r>
              <a:rPr lang="ro-RO" sz="3000" dirty="0"/>
              <a:t>HTTP;</a:t>
            </a:r>
          </a:p>
          <a:p>
            <a:pPr lvl="1"/>
            <a:r>
              <a:rPr lang="ro-RO" sz="3000" dirty="0"/>
              <a:t>SMTP;</a:t>
            </a:r>
          </a:p>
          <a:p>
            <a:pPr lvl="1"/>
            <a:r>
              <a:rPr lang="ro-RO" sz="3000" dirty="0"/>
              <a:t>IMAP / POP3;</a:t>
            </a:r>
          </a:p>
          <a:p>
            <a:pPr lvl="1"/>
            <a:r>
              <a:rPr lang="ro-RO" sz="3000" dirty="0"/>
              <a:t>SNMP.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A9FC5-A2E7-AF30-8F5E-78A504F6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3894059"/>
            <a:ext cx="5276850" cy="2713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22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o-RO" dirty="0"/>
              <a:t>Asemănări între</a:t>
            </a:r>
            <a:br>
              <a:rPr lang="en-US" dirty="0"/>
            </a:br>
            <a:r>
              <a:rPr lang="ro-RO" dirty="0"/>
              <a:t>modelele</a:t>
            </a:r>
            <a:r>
              <a:rPr lang="en-US" dirty="0"/>
              <a:t> OSI </a:t>
            </a:r>
            <a:r>
              <a:rPr lang="ro-RO" dirty="0"/>
              <a:t>și</a:t>
            </a:r>
            <a:r>
              <a:rPr lang="en-US" dirty="0"/>
              <a:t> TCP/IP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11222156" cy="4608218"/>
          </a:xfrm>
        </p:spPr>
        <p:txBody>
          <a:bodyPr>
            <a:noAutofit/>
          </a:bodyPr>
          <a:lstStyle/>
          <a:p>
            <a:r>
              <a:rPr lang="ro-RO" dirty="0"/>
              <a:t>Ambele se bazează pe o stivă de servicii independente;</a:t>
            </a:r>
            <a:endParaRPr lang="en-US" dirty="0"/>
          </a:p>
          <a:p>
            <a:r>
              <a:rPr lang="ro-RO" dirty="0"/>
              <a:t>Funcțiile mai multor niveluri sunt asemănătoare;</a:t>
            </a:r>
            <a:endParaRPr lang="en-US" dirty="0"/>
          </a:p>
          <a:p>
            <a:r>
              <a:rPr lang="ro-RO" dirty="0"/>
              <a:t>Până la nivelul transport sunt orientate pe rețea;</a:t>
            </a:r>
            <a:endParaRPr lang="en-US" dirty="0"/>
          </a:p>
          <a:p>
            <a:r>
              <a:rPr lang="ro-RO" dirty="0"/>
              <a:t>De la nivelul transport sus orientate pe utilizator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686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o-RO" dirty="0"/>
              <a:t>Deosebiri între</a:t>
            </a:r>
            <a:br>
              <a:rPr lang="en-US" dirty="0"/>
            </a:br>
            <a:r>
              <a:rPr lang="ro-RO" dirty="0"/>
              <a:t>modelele</a:t>
            </a:r>
            <a:r>
              <a:rPr lang="en-US" dirty="0"/>
              <a:t> OSI </a:t>
            </a:r>
            <a:r>
              <a:rPr lang="ro-RO" dirty="0"/>
              <a:t>și</a:t>
            </a:r>
            <a:r>
              <a:rPr lang="en-US" dirty="0"/>
              <a:t> TCP/IP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A85A-72C7-16FF-30AD-3436E1AC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70" y="1865010"/>
            <a:ext cx="11222156" cy="4608218"/>
          </a:xfrm>
        </p:spPr>
        <p:txBody>
          <a:bodyPr>
            <a:noAutofit/>
          </a:bodyPr>
          <a:lstStyle/>
          <a:p>
            <a:r>
              <a:rPr lang="ro-RO" sz="3000" dirty="0"/>
              <a:t>Modelul </a:t>
            </a:r>
            <a:r>
              <a:rPr lang="en-US" sz="3000" dirty="0"/>
              <a:t>OSI model </a:t>
            </a:r>
            <a:r>
              <a:rPr lang="ro-RO" sz="3000" dirty="0"/>
              <a:t>este mai detaliat având șapte niveluri în timp ce modelul </a:t>
            </a:r>
            <a:r>
              <a:rPr lang="en-US" sz="3000" dirty="0"/>
              <a:t>TCP/IP </a:t>
            </a:r>
            <a:r>
              <a:rPr lang="ro-RO" sz="3000" dirty="0"/>
              <a:t>are doar patru;</a:t>
            </a:r>
            <a:endParaRPr lang="en-US" sz="3000" dirty="0"/>
          </a:p>
          <a:p>
            <a:r>
              <a:rPr lang="ro-RO" sz="3000" dirty="0"/>
              <a:t>Modelul </a:t>
            </a:r>
            <a:r>
              <a:rPr lang="en-US" sz="3000" dirty="0"/>
              <a:t>OSI </a:t>
            </a:r>
            <a:r>
              <a:rPr lang="ro-RO" sz="3000" dirty="0"/>
              <a:t>oferă o distincție clară</a:t>
            </a:r>
            <a:r>
              <a:rPr lang="en-US" sz="3000" dirty="0"/>
              <a:t> </a:t>
            </a:r>
            <a:r>
              <a:rPr lang="ro-RO" sz="3000" dirty="0"/>
              <a:t>între servicii, interfețe și protocoale în timp ce modelul </a:t>
            </a:r>
            <a:r>
              <a:rPr lang="en-US" sz="3000" dirty="0"/>
              <a:t>TCP/IP</a:t>
            </a:r>
            <a:r>
              <a:rPr lang="ro-RO" sz="3000" dirty="0"/>
              <a:t> combină aceste noțiuni;</a:t>
            </a:r>
          </a:p>
          <a:p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modelul</a:t>
            </a:r>
            <a:r>
              <a:rPr lang="en-US" sz="3000" dirty="0"/>
              <a:t> OSI </a:t>
            </a:r>
            <a:r>
              <a:rPr lang="en-US" sz="3000" dirty="0" err="1"/>
              <a:t>nivelul</a:t>
            </a:r>
            <a:r>
              <a:rPr lang="en-US" sz="3000" dirty="0"/>
              <a:t> </a:t>
            </a:r>
            <a:r>
              <a:rPr lang="en-US" sz="3000" dirty="0" err="1"/>
              <a:t>legătură</a:t>
            </a:r>
            <a:r>
              <a:rPr lang="en-US" sz="3000" dirty="0"/>
              <a:t> de date </a:t>
            </a:r>
            <a:r>
              <a:rPr lang="en-US" sz="3000" dirty="0" err="1"/>
              <a:t>este</a:t>
            </a:r>
            <a:r>
              <a:rPr lang="en-US" sz="3000" dirty="0"/>
              <a:t> </a:t>
            </a:r>
            <a:r>
              <a:rPr lang="en-US" sz="3000" dirty="0" err="1"/>
              <a:t>separat</a:t>
            </a:r>
            <a:r>
              <a:rPr lang="en-US" sz="3000" dirty="0"/>
              <a:t> de </a:t>
            </a:r>
            <a:r>
              <a:rPr lang="en-US" sz="3000" dirty="0" err="1"/>
              <a:t>cel</a:t>
            </a:r>
            <a:r>
              <a:rPr lang="en-US" sz="3000" dirty="0"/>
              <a:t> </a:t>
            </a:r>
            <a:r>
              <a:rPr lang="en-US" sz="3000" dirty="0" err="1"/>
              <a:t>fizic</a:t>
            </a:r>
            <a:r>
              <a:rPr lang="en-US" sz="3000" dirty="0"/>
              <a:t> </a:t>
            </a:r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timp</a:t>
            </a:r>
            <a:r>
              <a:rPr lang="en-US" sz="3000" dirty="0"/>
              <a:t> </a:t>
            </a:r>
            <a:r>
              <a:rPr lang="en-US" sz="3000" dirty="0" err="1"/>
              <a:t>ce</a:t>
            </a:r>
            <a:r>
              <a:rPr lang="en-US" sz="3000" dirty="0"/>
              <a:t> </a:t>
            </a:r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modelul</a:t>
            </a:r>
            <a:r>
              <a:rPr lang="en-US" sz="3000" dirty="0"/>
              <a:t> TCP/IP </a:t>
            </a:r>
            <a:r>
              <a:rPr lang="en-US" sz="3000" dirty="0" err="1"/>
              <a:t>acestea</a:t>
            </a:r>
            <a:r>
              <a:rPr lang="en-US" sz="3000" dirty="0"/>
              <a:t> </a:t>
            </a:r>
            <a:r>
              <a:rPr lang="en-US" sz="3000" dirty="0" err="1"/>
              <a:t>formează</a:t>
            </a:r>
            <a:r>
              <a:rPr lang="en-US" sz="3000" dirty="0"/>
              <a:t> </a:t>
            </a:r>
            <a:r>
              <a:rPr lang="en-US" sz="3000" dirty="0" err="1"/>
              <a:t>împreună</a:t>
            </a:r>
            <a:r>
              <a:rPr lang="en-US" sz="3000" dirty="0"/>
              <a:t> </a:t>
            </a:r>
            <a:r>
              <a:rPr lang="en-US" sz="3000" dirty="0" err="1"/>
              <a:t>nivelul</a:t>
            </a:r>
            <a:r>
              <a:rPr lang="en-US" sz="3000" dirty="0"/>
              <a:t> de </a:t>
            </a:r>
            <a:r>
              <a:rPr lang="en-US" sz="3000" dirty="0" err="1"/>
              <a:t>acces</a:t>
            </a:r>
            <a:r>
              <a:rPr lang="en-US" sz="3000" dirty="0"/>
              <a:t> la </a:t>
            </a:r>
            <a:r>
              <a:rPr lang="en-US" sz="3000" dirty="0" err="1"/>
              <a:t>rețea</a:t>
            </a:r>
            <a:r>
              <a:rPr lang="en-US" sz="3000" dirty="0"/>
              <a:t>;</a:t>
            </a:r>
          </a:p>
          <a:p>
            <a:r>
              <a:rPr lang="ro-RO" sz="3000" dirty="0"/>
              <a:t>În modelul </a:t>
            </a:r>
            <a:r>
              <a:rPr lang="en-US" sz="3000" dirty="0"/>
              <a:t>OSI model </a:t>
            </a:r>
            <a:r>
              <a:rPr lang="ro-RO" sz="3000" dirty="0"/>
              <a:t>nivelul transport este orientat pe conexiune în timp ce în modelul </a:t>
            </a:r>
            <a:r>
              <a:rPr lang="en-US" sz="3000" dirty="0"/>
              <a:t>TCP/IP </a:t>
            </a:r>
            <a:r>
              <a:rPr lang="ro-RO" sz="3000" dirty="0"/>
              <a:t>acesta oferă ambele tipuri de servicii de transmisie, orientat și neorientat pe conexiune.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0107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Echivalențe</a:t>
            </a:r>
            <a:r>
              <a:rPr lang="en-US" dirty="0"/>
              <a:t> OSI cu TCP/IP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3F099-748C-93A6-7AA7-E93CE3DCC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677" y="1916654"/>
            <a:ext cx="7576645" cy="47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1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Analizarea</a:t>
            </a:r>
            <a:r>
              <a:rPr lang="en-US" dirty="0"/>
              <a:t> </a:t>
            </a:r>
            <a:r>
              <a:rPr lang="en-US" dirty="0" err="1"/>
              <a:t>traficului</a:t>
            </a: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rețea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Wireshark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4184302-626F-3096-18CC-78FAC7702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865" y="1419225"/>
            <a:ext cx="7878074" cy="6016771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08059D-A01D-8FA0-6990-BE4ADA07B4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3402"/>
            <a:ext cx="6346048" cy="471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5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ience of Summer: Where Does Beach Sand Come From? | Live Science">
            <a:extLst>
              <a:ext uri="{FF2B5EF4-FFF2-40B4-BE49-F238E27FC236}">
                <a16:creationId xmlns:a16="http://schemas.microsoft.com/office/drawing/2014/main" id="{85AAAE3E-0AD5-B445-0F61-BC9E94C50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341"/>
            <a:ext cx="12192000" cy="544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Poanta</a:t>
            </a:r>
            <a:r>
              <a:rPr lang="en-US" dirty="0"/>
              <a:t> </a:t>
            </a:r>
            <a:r>
              <a:rPr lang="en-US" dirty="0" err="1"/>
              <a:t>cursului</a:t>
            </a:r>
            <a:endParaRPr lang="en-US" dirty="0"/>
          </a:p>
        </p:txBody>
      </p:sp>
      <p:pic>
        <p:nvPicPr>
          <p:cNvPr id="31748" name="Picture 4" descr="The OSI Model : r/ProgrammerHumor">
            <a:extLst>
              <a:ext uri="{FF2B5EF4-FFF2-40B4-BE49-F238E27FC236}">
                <a16:creationId xmlns:a16="http://schemas.microsoft.com/office/drawing/2014/main" id="{0B87941F-E8D4-720F-F095-4B7A0E44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2" y="1552704"/>
            <a:ext cx="6886575" cy="5164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340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F1B77F-1FFD-504C-0CF6-D007911CD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72" y="1913504"/>
            <a:ext cx="5388914" cy="3030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93B490-02B7-E377-685D-167CF6EB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14" y="1913504"/>
            <a:ext cx="5389409" cy="3030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Înregistrarea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prezentării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62831-54BB-E031-9FB8-B535045DE601}"/>
              </a:ext>
            </a:extLst>
          </p:cNvPr>
          <p:cNvSpPr txBox="1"/>
          <p:nvPr/>
        </p:nvSpPr>
        <p:spPr>
          <a:xfrm>
            <a:off x="459196" y="5516476"/>
            <a:ext cx="53894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hlinkClick r:id="rId5"/>
              </a:rPr>
              <a:t>https://youtu.be/AiZMjDZrmzg</a:t>
            </a:r>
            <a:endParaRPr lang="en-US" sz="2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E823F-1428-0C2F-49A9-DBFF95098AB0}"/>
              </a:ext>
            </a:extLst>
          </p:cNvPr>
          <p:cNvSpPr txBox="1"/>
          <p:nvPr/>
        </p:nvSpPr>
        <p:spPr>
          <a:xfrm>
            <a:off x="6343395" y="5424433"/>
            <a:ext cx="53894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hlinkClick r:id="rId6"/>
              </a:rPr>
              <a:t>https://youtu.be/DKOoTRZBhNY</a:t>
            </a:r>
            <a:endParaRPr lang="en-US" sz="2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C343458-44A1-EBF6-B8D9-066E59BB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1" y="2396761"/>
            <a:ext cx="3335440" cy="1430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Metropolitan Area Network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1CC242-7213-B4E8-7819-F1ECD5111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16" y="1933926"/>
            <a:ext cx="11878146" cy="213149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Grupează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rețele</a:t>
            </a:r>
            <a:r>
              <a:rPr lang="en-US" dirty="0"/>
              <a:t> LAN </a:t>
            </a:r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rețea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mare;</a:t>
            </a:r>
          </a:p>
          <a:p>
            <a:r>
              <a:rPr lang="en-US" dirty="0" err="1"/>
              <a:t>Calculatoarele</a:t>
            </a:r>
            <a:r>
              <a:rPr lang="en-US" dirty="0"/>
              <a:t> </a:t>
            </a:r>
            <a:r>
              <a:rPr lang="en-US" dirty="0" err="1"/>
              <a:t>utilizatorilor</a:t>
            </a:r>
            <a:r>
              <a:rPr lang="en-US" dirty="0"/>
              <a:t> </a:t>
            </a:r>
            <a:r>
              <a:rPr lang="en-US" dirty="0" err="1"/>
              <a:t>finali</a:t>
            </a:r>
            <a:r>
              <a:rPr lang="en-US" dirty="0"/>
              <a:t> sunt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rețele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subrețele</a:t>
            </a:r>
            <a:r>
              <a:rPr lang="en-US" dirty="0"/>
              <a:t> </a:t>
            </a:r>
            <a:r>
              <a:rPr lang="en-US" dirty="0" err="1"/>
              <a:t>distincte</a:t>
            </a:r>
            <a:r>
              <a:rPr lang="en-US" dirty="0"/>
              <a:t>;</a:t>
            </a:r>
          </a:p>
          <a:p>
            <a:r>
              <a:rPr lang="en-US" dirty="0" err="1"/>
              <a:t>Transmiterea</a:t>
            </a:r>
            <a:r>
              <a:rPr lang="en-US" dirty="0"/>
              <a:t> </a:t>
            </a:r>
            <a:r>
              <a:rPr lang="en-US" dirty="0" err="1"/>
              <a:t>informației</a:t>
            </a:r>
            <a:r>
              <a:rPr lang="en-US" dirty="0"/>
              <a:t> se face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comutarea</a:t>
            </a:r>
            <a:r>
              <a:rPr lang="en-US" dirty="0"/>
              <a:t> (</a:t>
            </a:r>
            <a:r>
              <a:rPr lang="en-US" dirty="0" err="1"/>
              <a:t>rutarea</a:t>
            </a:r>
            <a:r>
              <a:rPr lang="en-US" dirty="0"/>
              <a:t>) </a:t>
            </a:r>
            <a:r>
              <a:rPr lang="en-US" dirty="0" err="1"/>
              <a:t>pachetelor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noduri</a:t>
            </a:r>
            <a:r>
              <a:rPr lang="en-US" dirty="0"/>
              <a:t> de </a:t>
            </a:r>
            <a:r>
              <a:rPr lang="en-US" dirty="0" err="1"/>
              <a:t>rețea</a:t>
            </a:r>
            <a:r>
              <a:rPr lang="en-US" dirty="0"/>
              <a:t> </a:t>
            </a:r>
            <a:r>
              <a:rPr lang="en-US" dirty="0" err="1"/>
              <a:t>specializate</a:t>
            </a:r>
            <a:r>
              <a:rPr lang="en-US" dirty="0"/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37AD23-54FD-9859-4685-E2E33BDF6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4" y="4081383"/>
            <a:ext cx="5076170" cy="277661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B279222-C166-F83C-8980-C9350BDE9CD2}"/>
              </a:ext>
            </a:extLst>
          </p:cNvPr>
          <p:cNvSpPr txBox="1">
            <a:spLocks/>
          </p:cNvSpPr>
          <p:nvPr/>
        </p:nvSpPr>
        <p:spPr>
          <a:xfrm>
            <a:off x="172016" y="4065426"/>
            <a:ext cx="6512265" cy="250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 err="1">
                <a:solidFill>
                  <a:schemeClr val="tx1"/>
                </a:solidFill>
              </a:rPr>
              <a:t>Fiecare</a:t>
            </a:r>
            <a:r>
              <a:rPr lang="en-US" sz="3300" dirty="0">
                <a:solidFill>
                  <a:schemeClr val="tx1"/>
                </a:solidFill>
              </a:rPr>
              <a:t> </a:t>
            </a:r>
            <a:r>
              <a:rPr lang="en-US" sz="3300" dirty="0" err="1">
                <a:solidFill>
                  <a:schemeClr val="tx1"/>
                </a:solidFill>
              </a:rPr>
              <a:t>magistrala</a:t>
            </a:r>
            <a:r>
              <a:rPr lang="en-US" sz="3300" dirty="0">
                <a:solidFill>
                  <a:schemeClr val="tx1"/>
                </a:solidFill>
              </a:rPr>
              <a:t>̆ are un </a:t>
            </a:r>
            <a:r>
              <a:rPr lang="en-US" sz="3300" dirty="0" err="1">
                <a:solidFill>
                  <a:schemeClr val="tx1"/>
                </a:solidFill>
              </a:rPr>
              <a:t>capăt</a:t>
            </a:r>
            <a:r>
              <a:rPr lang="en-US" sz="3300" dirty="0">
                <a:solidFill>
                  <a:schemeClr val="tx1"/>
                </a:solidFill>
              </a:rPr>
              <a:t> de </a:t>
            </a:r>
            <a:r>
              <a:rPr lang="en-US" sz="3300" dirty="0" err="1">
                <a:solidFill>
                  <a:schemeClr val="tx1"/>
                </a:solidFill>
              </a:rPr>
              <a:t>distribuţie</a:t>
            </a:r>
            <a:r>
              <a:rPr lang="en-US" sz="3300" dirty="0">
                <a:solidFill>
                  <a:schemeClr val="tx1"/>
                </a:solidFill>
              </a:rPr>
              <a:t> (head-end) care </a:t>
            </a:r>
            <a:r>
              <a:rPr lang="en-US" sz="3300" dirty="0" err="1">
                <a:solidFill>
                  <a:schemeClr val="tx1"/>
                </a:solidFill>
              </a:rPr>
              <a:t>iniţiaza</a:t>
            </a:r>
            <a:r>
              <a:rPr lang="en-US" sz="3300" dirty="0">
                <a:solidFill>
                  <a:schemeClr val="tx1"/>
                </a:solidFill>
              </a:rPr>
              <a:t>̆ </a:t>
            </a:r>
            <a:r>
              <a:rPr lang="en-US" sz="3300" dirty="0" err="1">
                <a:solidFill>
                  <a:schemeClr val="tx1"/>
                </a:solidFill>
              </a:rPr>
              <a:t>activitatea</a:t>
            </a:r>
            <a:r>
              <a:rPr lang="en-US" sz="3300" dirty="0">
                <a:solidFill>
                  <a:schemeClr val="tx1"/>
                </a:solidFill>
              </a:rPr>
              <a:t> de </a:t>
            </a:r>
            <a:r>
              <a:rPr lang="en-US" sz="3300" dirty="0" err="1">
                <a:solidFill>
                  <a:schemeClr val="tx1"/>
                </a:solidFill>
              </a:rPr>
              <a:t>transmisie</a:t>
            </a:r>
            <a:r>
              <a:rPr lang="en-US" sz="33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00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77DE14-9880-705E-6882-164A541E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Vă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mulțumesc</a:t>
            </a:r>
            <a:r>
              <a:rPr lang="en-US" altLang="en-US" sz="4800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432317-045A-B767-4304-FAB0C3E2E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Ne </a:t>
            </a:r>
            <a:r>
              <a:rPr lang="en-US" altLang="en-US" sz="2400" dirty="0" err="1">
                <a:solidFill>
                  <a:schemeClr val="bg1"/>
                </a:solidFill>
              </a:rPr>
              <a:t>vedem</a:t>
            </a:r>
            <a:r>
              <a:rPr lang="en-US" altLang="en-US" sz="2400" dirty="0">
                <a:solidFill>
                  <a:schemeClr val="bg1"/>
                </a:solidFill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</a:rPr>
              <a:t>cursul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următor</a:t>
            </a:r>
            <a:r>
              <a:rPr lang="en-US" altLang="en-US" sz="2400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AC83B36C-90A7-3772-68DF-6ABDFECA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7504" r="11436" b="5434"/>
          <a:stretch>
            <a:fillRect/>
          </a:stretch>
        </p:blipFill>
        <p:spPr bwMode="auto">
          <a:xfrm>
            <a:off x="4187824" y="2103439"/>
            <a:ext cx="3816351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69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Wide Area Network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DE9C5A-7F35-524B-80DE-6EB740617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85" y="1874067"/>
            <a:ext cx="11819684" cy="489089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Calculatoarele</a:t>
            </a:r>
            <a:r>
              <a:rPr lang="en-US" dirty="0"/>
              <a:t> </a:t>
            </a:r>
            <a:r>
              <a:rPr lang="en-US" dirty="0" err="1"/>
              <a:t>denumite</a:t>
            </a:r>
            <a:r>
              <a:rPr lang="en-US" dirty="0"/>
              <a:t> </a:t>
            </a:r>
            <a:r>
              <a:rPr lang="en-US" dirty="0" err="1"/>
              <a:t>gazde</a:t>
            </a:r>
            <a:r>
              <a:rPr lang="en-US" dirty="0"/>
              <a:t> </a:t>
            </a:r>
            <a:r>
              <a:rPr lang="en-US" dirty="0" err="1"/>
              <a:t>aparţin</a:t>
            </a:r>
            <a:r>
              <a:rPr lang="en-US" dirty="0"/>
              <a:t> </a:t>
            </a:r>
            <a:r>
              <a:rPr lang="en-US" dirty="0" err="1"/>
              <a:t>utilizatorilor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unite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subreţea</a:t>
            </a:r>
            <a:r>
              <a:rPr lang="en-US" dirty="0"/>
              <a:t> de </a:t>
            </a:r>
            <a:r>
              <a:rPr lang="en-US" dirty="0" err="1"/>
              <a:t>comunicaţie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aparţine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Internet Service Provider (ISP);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subreţeaua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compusă</a:t>
            </a:r>
            <a:r>
              <a:rPr lang="en-US" dirty="0"/>
              <a:t> din </a:t>
            </a:r>
            <a:r>
              <a:rPr lang="en-US" dirty="0" err="1"/>
              <a:t>linii</a:t>
            </a:r>
            <a:r>
              <a:rPr lang="en-US" dirty="0"/>
              <a:t> de </a:t>
            </a:r>
            <a:r>
              <a:rPr lang="en-US" dirty="0" err="1"/>
              <a:t>transmisii</a:t>
            </a:r>
            <a:r>
              <a:rPr lang="en-US" dirty="0"/>
              <a:t> (fire </a:t>
            </a:r>
            <a:r>
              <a:rPr lang="en-US" dirty="0" err="1"/>
              <a:t>cupru</a:t>
            </a:r>
            <a:r>
              <a:rPr lang="en-US" dirty="0"/>
              <a:t>, </a:t>
            </a:r>
            <a:r>
              <a:rPr lang="en-US" dirty="0" err="1"/>
              <a:t>fibra</a:t>
            </a:r>
            <a:r>
              <a:rPr lang="en-US" dirty="0"/>
              <a:t>̆ </a:t>
            </a:r>
            <a:r>
              <a:rPr lang="en-US" dirty="0" err="1"/>
              <a:t>optica</a:t>
            </a:r>
            <a:r>
              <a:rPr lang="en-US" dirty="0"/>
              <a:t>̆, </a:t>
            </a:r>
            <a:r>
              <a:rPr lang="en-US" dirty="0" err="1"/>
              <a:t>legături</a:t>
            </a:r>
            <a:r>
              <a:rPr lang="en-US" dirty="0"/>
              <a:t> radio) plus </a:t>
            </a:r>
            <a:r>
              <a:rPr lang="en-US" dirty="0" err="1"/>
              <a:t>elemente</a:t>
            </a:r>
            <a:r>
              <a:rPr lang="en-US" dirty="0"/>
              <a:t> de </a:t>
            </a:r>
            <a:r>
              <a:rPr lang="en-US" dirty="0" err="1"/>
              <a:t>comutare</a:t>
            </a:r>
            <a:r>
              <a:rPr lang="en-US" dirty="0"/>
              <a:t> (</a:t>
            </a:r>
            <a:r>
              <a:rPr lang="en-US" dirty="0" err="1"/>
              <a:t>calculatoare</a:t>
            </a:r>
            <a:r>
              <a:rPr lang="en-US" dirty="0"/>
              <a:t> </a:t>
            </a:r>
            <a:r>
              <a:rPr lang="en-US" dirty="0" err="1"/>
              <a:t>specialiazate</a:t>
            </a:r>
            <a:r>
              <a:rPr lang="en-US" dirty="0"/>
              <a:t> care </a:t>
            </a:r>
            <a:r>
              <a:rPr lang="en-US" dirty="0" err="1"/>
              <a:t>conecteaza</a:t>
            </a:r>
            <a:r>
              <a:rPr lang="en-US" dirty="0"/>
              <a:t>̆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linii</a:t>
            </a:r>
            <a:r>
              <a:rPr lang="en-US" dirty="0"/>
              <a:t> de </a:t>
            </a:r>
            <a:r>
              <a:rPr lang="en-US" dirty="0" err="1"/>
              <a:t>transmisii</a:t>
            </a:r>
            <a:r>
              <a:rPr lang="en-US" dirty="0"/>
              <a:t>, </a:t>
            </a:r>
            <a:r>
              <a:rPr lang="en-US" dirty="0" err="1"/>
              <a:t>denumite</a:t>
            </a:r>
            <a:r>
              <a:rPr lang="en-US" dirty="0"/>
              <a:t> </a:t>
            </a:r>
            <a:r>
              <a:rPr lang="en-US" dirty="0" err="1"/>
              <a:t>rutere</a:t>
            </a:r>
            <a:r>
              <a:rPr lang="en-US" dirty="0"/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28B31-DCF5-38BF-9001-4F4A41687E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534" y="2749364"/>
            <a:ext cx="5631785" cy="22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6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Topologia</a:t>
            </a:r>
            <a:r>
              <a:rPr lang="en-US" dirty="0"/>
              <a:t> </a:t>
            </a:r>
            <a:r>
              <a:rPr lang="en-US" dirty="0" err="1"/>
              <a:t>unei</a:t>
            </a:r>
            <a:br>
              <a:rPr lang="en-US" dirty="0"/>
            </a:br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DE55E1-223E-EB8C-AA09-AFD18EC48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7" y="1802777"/>
            <a:ext cx="11584294" cy="5039265"/>
          </a:xfrm>
        </p:spPr>
        <p:txBody>
          <a:bodyPr>
            <a:noAutofit/>
          </a:bodyPr>
          <a:lstStyle/>
          <a:p>
            <a:r>
              <a:rPr lang="en-US" sz="3000" dirty="0" err="1"/>
              <a:t>Topologia</a:t>
            </a:r>
            <a:r>
              <a:rPr lang="en-US" sz="3000" dirty="0"/>
              <a:t> </a:t>
            </a:r>
            <a:r>
              <a:rPr lang="en-US" sz="3000" dirty="0" err="1"/>
              <a:t>reprezintă</a:t>
            </a:r>
            <a:r>
              <a:rPr lang="en-US" sz="3000" dirty="0"/>
              <a:t> </a:t>
            </a:r>
            <a:r>
              <a:rPr lang="en-US" sz="3000" dirty="0" err="1"/>
              <a:t>modalitatea</a:t>
            </a:r>
            <a:r>
              <a:rPr lang="en-US" sz="3000" dirty="0"/>
              <a:t> de </a:t>
            </a:r>
            <a:r>
              <a:rPr lang="en-US" sz="3000" dirty="0" err="1"/>
              <a:t>conectarea</a:t>
            </a:r>
            <a:r>
              <a:rPr lang="en-US" sz="3000" dirty="0"/>
              <a:t> </a:t>
            </a:r>
            <a:r>
              <a:rPr lang="en-US" sz="3000" dirty="0" err="1"/>
              <a:t>între</a:t>
            </a:r>
            <a:r>
              <a:rPr lang="en-US" sz="3000" dirty="0"/>
              <a:t> </a:t>
            </a:r>
            <a:r>
              <a:rPr lang="en-US" sz="3000" dirty="0" err="1"/>
              <a:t>nodurile</a:t>
            </a:r>
            <a:r>
              <a:rPr lang="en-US" sz="3000" dirty="0"/>
              <a:t> </a:t>
            </a:r>
            <a:r>
              <a:rPr lang="en-US" sz="3000" dirty="0" err="1"/>
              <a:t>unei</a:t>
            </a:r>
            <a:r>
              <a:rPr lang="en-US" sz="3000" dirty="0"/>
              <a:t> </a:t>
            </a:r>
            <a:r>
              <a:rPr lang="en-US" sz="3000" dirty="0" err="1"/>
              <a:t>rețele</a:t>
            </a:r>
            <a:r>
              <a:rPr lang="en-US" sz="3000" dirty="0"/>
              <a:t>;</a:t>
            </a:r>
          </a:p>
          <a:p>
            <a:r>
              <a:rPr lang="en-US" sz="3000" dirty="0" err="1"/>
              <a:t>Între</a:t>
            </a:r>
            <a:r>
              <a:rPr lang="en-US" sz="3000" dirty="0"/>
              <a:t> </a:t>
            </a:r>
            <a:r>
              <a:rPr lang="en-US" sz="3000" dirty="0" err="1"/>
              <a:t>două</a:t>
            </a:r>
            <a:r>
              <a:rPr lang="en-US" sz="3000" dirty="0"/>
              <a:t> </a:t>
            </a:r>
            <a:r>
              <a:rPr lang="en-US" sz="3000" dirty="0" err="1"/>
              <a:t>noduri</a:t>
            </a:r>
            <a:r>
              <a:rPr lang="en-US" sz="3000" dirty="0"/>
              <a:t> o </a:t>
            </a:r>
            <a:r>
              <a:rPr lang="en-US" sz="3000" dirty="0" err="1"/>
              <a:t>singură</a:t>
            </a:r>
            <a:r>
              <a:rPr lang="en-US" sz="3000" dirty="0"/>
              <a:t> </a:t>
            </a:r>
            <a:r>
              <a:rPr lang="en-US" sz="3000" dirty="0" err="1"/>
              <a:t>legătură</a:t>
            </a:r>
            <a:r>
              <a:rPr lang="en-US" sz="3000" dirty="0"/>
              <a:t> (</a:t>
            </a:r>
            <a:r>
              <a:rPr lang="en-US" sz="3000" dirty="0" err="1"/>
              <a:t>conexiune</a:t>
            </a:r>
            <a:r>
              <a:rPr lang="en-US" sz="3000" dirty="0"/>
              <a:t> </a:t>
            </a:r>
            <a:r>
              <a:rPr lang="en-US" sz="3000" dirty="0" err="1"/>
              <a:t>fizică</a:t>
            </a:r>
            <a:r>
              <a:rPr lang="en-US" sz="3000" dirty="0"/>
              <a:t>) </a:t>
            </a:r>
            <a:r>
              <a:rPr lang="en-US" sz="3000" dirty="0" err="1"/>
              <a:t>este</a:t>
            </a:r>
            <a:r>
              <a:rPr lang="en-US" sz="3000" dirty="0"/>
              <a:t> </a:t>
            </a:r>
            <a:r>
              <a:rPr lang="en-US" sz="3000" dirty="0" err="1"/>
              <a:t>suficientă</a:t>
            </a:r>
            <a:r>
              <a:rPr lang="en-US" sz="3000" dirty="0"/>
              <a:t>;</a:t>
            </a:r>
          </a:p>
          <a:p>
            <a:r>
              <a:rPr lang="en-US" sz="3000" dirty="0" err="1"/>
              <a:t>Pentru</a:t>
            </a:r>
            <a:r>
              <a:rPr lang="en-US" sz="3000" dirty="0"/>
              <a:t> </a:t>
            </a:r>
            <a:r>
              <a:rPr lang="en-US" sz="3000" dirty="0" err="1"/>
              <a:t>mai</a:t>
            </a:r>
            <a:r>
              <a:rPr lang="en-US" sz="3000" dirty="0"/>
              <a:t> </a:t>
            </a:r>
            <a:r>
              <a:rPr lang="en-US" sz="3000" dirty="0" err="1"/>
              <a:t>multe</a:t>
            </a:r>
            <a:r>
              <a:rPr lang="en-US" sz="3000" dirty="0"/>
              <a:t> </a:t>
            </a:r>
            <a:r>
              <a:rPr lang="en-US" sz="3000" dirty="0" err="1"/>
              <a:t>noduri</a:t>
            </a:r>
            <a:r>
              <a:rPr lang="en-US" sz="3000" dirty="0"/>
              <a:t> </a:t>
            </a:r>
            <a:r>
              <a:rPr lang="en-US" sz="3000" dirty="0" err="1"/>
              <a:t>există</a:t>
            </a:r>
            <a:r>
              <a:rPr lang="en-US" sz="3000" dirty="0"/>
              <a:t> diverse </a:t>
            </a:r>
            <a:r>
              <a:rPr lang="en-US" sz="3000" dirty="0" err="1"/>
              <a:t>modalități</a:t>
            </a:r>
            <a:r>
              <a:rPr lang="en-US" sz="3000" dirty="0"/>
              <a:t> de </a:t>
            </a:r>
            <a:r>
              <a:rPr lang="en-US" sz="3000" dirty="0" err="1"/>
              <a:t>conectare</a:t>
            </a:r>
            <a:r>
              <a:rPr lang="en-US" sz="3000" dirty="0"/>
              <a:t>;</a:t>
            </a:r>
          </a:p>
          <a:p>
            <a:r>
              <a:rPr lang="en-US" sz="3000" dirty="0" err="1"/>
              <a:t>Fiecare</a:t>
            </a:r>
            <a:r>
              <a:rPr lang="en-US" sz="3000" dirty="0"/>
              <a:t> nod poate </a:t>
            </a:r>
            <a:r>
              <a:rPr lang="en-US" sz="3000" dirty="0" err="1"/>
              <a:t>avea</a:t>
            </a:r>
            <a:r>
              <a:rPr lang="en-US" sz="3000" dirty="0"/>
              <a:t> </a:t>
            </a:r>
            <a:r>
              <a:rPr lang="en-US" sz="3000" dirty="0" err="1"/>
              <a:t>una</a:t>
            </a:r>
            <a:r>
              <a:rPr lang="en-US" sz="3000" dirty="0"/>
              <a:t> </a:t>
            </a:r>
            <a:r>
              <a:rPr lang="en-US" sz="3000" dirty="0" err="1"/>
              <a:t>sau</a:t>
            </a:r>
            <a:r>
              <a:rPr lang="en-US" sz="3000" dirty="0"/>
              <a:t> </a:t>
            </a:r>
            <a:r>
              <a:rPr lang="en-US" sz="3000" dirty="0" err="1"/>
              <a:t>mai</a:t>
            </a:r>
            <a:r>
              <a:rPr lang="en-US" sz="3000" dirty="0"/>
              <a:t> </a:t>
            </a:r>
            <a:r>
              <a:rPr lang="en-US" sz="3000" dirty="0" err="1"/>
              <a:t>multe</a:t>
            </a:r>
            <a:r>
              <a:rPr lang="en-US" sz="3000" dirty="0"/>
              <a:t> </a:t>
            </a:r>
            <a:r>
              <a:rPr lang="en-US" sz="3000" dirty="0" err="1"/>
              <a:t>conexiuni</a:t>
            </a:r>
            <a:r>
              <a:rPr lang="en-US" sz="3000" dirty="0"/>
              <a:t> </a:t>
            </a:r>
            <a:r>
              <a:rPr lang="en-US" sz="3000" dirty="0" err="1"/>
              <a:t>fizice</a:t>
            </a:r>
            <a:r>
              <a:rPr lang="en-US" sz="3000" dirty="0"/>
              <a:t>;</a:t>
            </a:r>
          </a:p>
          <a:p>
            <a:r>
              <a:rPr lang="en-US" sz="3000" dirty="0" err="1"/>
              <a:t>În</a:t>
            </a:r>
            <a:r>
              <a:rPr lang="en-US" sz="3000" dirty="0"/>
              <a:t> trecut </a:t>
            </a:r>
            <a:r>
              <a:rPr lang="en-US" sz="3000" dirty="0" err="1"/>
              <a:t>pentru</a:t>
            </a:r>
            <a:r>
              <a:rPr lang="en-US" sz="3000" dirty="0"/>
              <a:t> a </a:t>
            </a:r>
            <a:r>
              <a:rPr lang="en-US" sz="3000" dirty="0" err="1"/>
              <a:t>menține</a:t>
            </a:r>
            <a:r>
              <a:rPr lang="en-US" sz="3000" dirty="0"/>
              <a:t> o </a:t>
            </a:r>
            <a:r>
              <a:rPr lang="en-US" sz="3000" dirty="0" err="1"/>
              <a:t>conexiune</a:t>
            </a:r>
            <a:r>
              <a:rPr lang="en-US" sz="3000" dirty="0"/>
              <a:t> duplex (</a:t>
            </a:r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ambele</a:t>
            </a:r>
            <a:r>
              <a:rPr lang="en-US" sz="3000" dirty="0"/>
              <a:t> </a:t>
            </a:r>
            <a:r>
              <a:rPr lang="en-US" sz="3000" dirty="0" err="1"/>
              <a:t>direcții</a:t>
            </a:r>
            <a:r>
              <a:rPr lang="en-US" sz="3000" dirty="0"/>
              <a:t>, </a:t>
            </a:r>
            <a:r>
              <a:rPr lang="en-US" sz="3000" dirty="0" err="1"/>
              <a:t>atât</a:t>
            </a:r>
            <a:r>
              <a:rPr lang="en-US" sz="3000" dirty="0"/>
              <a:t> </a:t>
            </a:r>
            <a:r>
              <a:rPr lang="en-US" sz="3000" dirty="0" err="1"/>
              <a:t>transmisie</a:t>
            </a:r>
            <a:r>
              <a:rPr lang="en-US" sz="3000" dirty="0"/>
              <a:t> </a:t>
            </a:r>
            <a:r>
              <a:rPr lang="en-US" sz="3000" dirty="0" err="1"/>
              <a:t>cât</a:t>
            </a:r>
            <a:r>
              <a:rPr lang="en-US" sz="3000" dirty="0"/>
              <a:t> </a:t>
            </a:r>
            <a:r>
              <a:rPr lang="en-US" sz="3000" dirty="0" err="1"/>
              <a:t>și</a:t>
            </a:r>
            <a:r>
              <a:rPr lang="en-US" sz="3000" dirty="0"/>
              <a:t> </a:t>
            </a:r>
            <a:r>
              <a:rPr lang="en-US" sz="3000" dirty="0" err="1"/>
              <a:t>recepție</a:t>
            </a:r>
            <a:r>
              <a:rPr lang="en-US" sz="3000" dirty="0"/>
              <a:t>) era </a:t>
            </a:r>
            <a:r>
              <a:rPr lang="en-US" sz="3000" dirty="0" err="1"/>
              <a:t>nevoie</a:t>
            </a:r>
            <a:r>
              <a:rPr lang="en-US" sz="3000" dirty="0"/>
              <a:t> de </a:t>
            </a:r>
            <a:r>
              <a:rPr lang="en-US" sz="3000" dirty="0" err="1"/>
              <a:t>două</a:t>
            </a:r>
            <a:r>
              <a:rPr lang="en-US" sz="3000" dirty="0"/>
              <a:t> </a:t>
            </a:r>
            <a:r>
              <a:rPr lang="en-US" sz="3000" dirty="0" err="1"/>
              <a:t>conexiuni</a:t>
            </a:r>
            <a:r>
              <a:rPr lang="en-US" sz="3000" dirty="0"/>
              <a:t> </a:t>
            </a:r>
            <a:r>
              <a:rPr lang="en-US" sz="3000" dirty="0" err="1"/>
              <a:t>fizice</a:t>
            </a:r>
            <a:r>
              <a:rPr lang="en-US" sz="3000" dirty="0"/>
              <a:t> </a:t>
            </a:r>
            <a:r>
              <a:rPr lang="en-US" sz="3000" dirty="0" err="1"/>
              <a:t>distincte</a:t>
            </a:r>
            <a:r>
              <a:rPr lang="en-US" sz="3000" dirty="0"/>
              <a:t>;</a:t>
            </a:r>
          </a:p>
          <a:p>
            <a:r>
              <a:rPr lang="en-US" sz="3000" dirty="0" err="1"/>
              <a:t>Azi</a:t>
            </a:r>
            <a:r>
              <a:rPr lang="en-US" sz="3000" dirty="0"/>
              <a:t> </a:t>
            </a:r>
            <a:r>
              <a:rPr lang="en-US" sz="3000" dirty="0" err="1"/>
              <a:t>cablurile</a:t>
            </a:r>
            <a:r>
              <a:rPr lang="en-US" sz="3000" dirty="0"/>
              <a:t> de </a:t>
            </a:r>
            <a:r>
              <a:rPr lang="en-US" sz="3000" dirty="0" err="1"/>
              <a:t>rețea</a:t>
            </a:r>
            <a:r>
              <a:rPr lang="en-US" sz="3000" dirty="0"/>
              <a:t> </a:t>
            </a:r>
            <a:r>
              <a:rPr lang="en-US" sz="3000" dirty="0" err="1"/>
              <a:t>includ</a:t>
            </a:r>
            <a:r>
              <a:rPr lang="en-US" sz="3000" dirty="0"/>
              <a:t> </a:t>
            </a:r>
            <a:r>
              <a:rPr lang="en-US" sz="3000" dirty="0" err="1"/>
              <a:t>perechi</a:t>
            </a:r>
            <a:r>
              <a:rPr lang="en-US" sz="3000" dirty="0"/>
              <a:t> de fire </a:t>
            </a:r>
            <a:r>
              <a:rPr lang="en-US" sz="3000" dirty="0" err="1"/>
              <a:t>pentru</a:t>
            </a:r>
            <a:r>
              <a:rPr lang="en-US" sz="3000" dirty="0"/>
              <a:t> </a:t>
            </a:r>
            <a:r>
              <a:rPr lang="en-US" sz="3000" dirty="0" err="1"/>
              <a:t>comunicație</a:t>
            </a:r>
            <a:r>
              <a:rPr lang="en-US" sz="3000" dirty="0"/>
              <a:t> </a:t>
            </a:r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ambele</a:t>
            </a:r>
            <a:r>
              <a:rPr lang="en-US" sz="3000" dirty="0"/>
              <a:t> </a:t>
            </a:r>
            <a:r>
              <a:rPr lang="en-US" sz="3000" dirty="0" err="1"/>
              <a:t>sensuri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538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7752A34F-BDE9-4B5C-BD71-8CC51032E0E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9798486C-2361-4817-935E-CFE22018B9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5a3c3-ebd1-43cd-9a1d-4bfead7a391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E4C4DE37DE4195A53F6743A7A007" ma:contentTypeVersion="12" ma:contentTypeDescription="Create a new document." ma:contentTypeScope="" ma:versionID="8ff7b4cf7efeeb44785e45130a382d01">
  <xsd:schema xmlns:xsd="http://www.w3.org/2001/XMLSchema" xmlns:xs="http://www.w3.org/2001/XMLSchema" xmlns:p="http://schemas.microsoft.com/office/2006/metadata/properties" xmlns:ns3="6435a3c3-ebd1-43cd-9a1d-4bfead7a3918" xmlns:ns4="90a0a7f2-4f75-40c5-8f89-f5c0f28ab4f4" targetNamespace="http://schemas.microsoft.com/office/2006/metadata/properties" ma:root="true" ma:fieldsID="353d2a4ce6107c6858e4f51c273ad22b" ns3:_="" ns4:_="">
    <xsd:import namespace="6435a3c3-ebd1-43cd-9a1d-4bfead7a3918"/>
    <xsd:import namespace="90a0a7f2-4f75-40c5-8f89-f5c0f28ab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a3c3-ebd1-43cd-9a1d-4bfead7a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0a7f2-4f75-40c5-8f89-f5c0f28ab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06774A-0A56-4461-A41A-096807D400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A2A8BF-12AE-4DAA-921A-87214F3095DB}">
  <ds:schemaRefs>
    <ds:schemaRef ds:uri="http://schemas.microsoft.com/office/2006/documentManagement/types"/>
    <ds:schemaRef ds:uri="6435a3c3-ebd1-43cd-9a1d-4bfead7a3918"/>
    <ds:schemaRef ds:uri="http://purl.org/dc/elements/1.1/"/>
    <ds:schemaRef ds:uri="http://schemas.microsoft.com/office/2006/metadata/properties"/>
    <ds:schemaRef ds:uri="90a0a7f2-4f75-40c5-8f89-f5c0f28ab4f4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DB0CAE7-3B66-4459-A206-873D2B6FC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5a3c3-ebd1-43cd-9a1d-4bfead7a3918"/>
    <ds:schemaRef ds:uri="90a0a7f2-4f75-40c5-8f89-f5c0f28ab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0102_T_PGO_Template-Technology-16_9</Template>
  <TotalTime>1054</TotalTime>
  <Words>3577</Words>
  <Application>Microsoft Office PowerPoint</Application>
  <PresentationFormat>Widescreen</PresentationFormat>
  <Paragraphs>392</Paragraphs>
  <Slides>70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1_Custom Design</vt:lpstr>
      <vt:lpstr>Custom Design</vt:lpstr>
      <vt:lpstr>Rețele de calculatoare</vt:lpstr>
      <vt:lpstr>Vă mulțumesc că ați venit la curs!</vt:lpstr>
      <vt:lpstr>Ce este o rețea de calculatoare? </vt:lpstr>
      <vt:lpstr>De ce sunt utile rețelele de calculatoare?</vt:lpstr>
      <vt:lpstr>Dimensiunea unei rețele de calculatoare</vt:lpstr>
      <vt:lpstr>Local Area Network</vt:lpstr>
      <vt:lpstr>Metropolitan Area Network</vt:lpstr>
      <vt:lpstr>Wide Area Network</vt:lpstr>
      <vt:lpstr>Topologia unei rețele de calculatoare</vt:lpstr>
      <vt:lpstr>Topologia unei rețele de calculatoare</vt:lpstr>
      <vt:lpstr>Tipuri de topologii</vt:lpstr>
      <vt:lpstr>Tipuri de topologii</vt:lpstr>
      <vt:lpstr>Medii de transmisie a datelor</vt:lpstr>
      <vt:lpstr>Mecanisme de transmisie</vt:lpstr>
      <vt:lpstr>Tipul de comunicație al rețelei</vt:lpstr>
      <vt:lpstr>Modelul de comunicație în rețea</vt:lpstr>
      <vt:lpstr>Dispozitive de comunicare în rețea</vt:lpstr>
      <vt:lpstr>Interfață de rețea </vt:lpstr>
      <vt:lpstr>Protocoale de comunicație</vt:lpstr>
      <vt:lpstr>Stive de protocoale</vt:lpstr>
      <vt:lpstr>Stive de protocoale</vt:lpstr>
      <vt:lpstr>Încapsulare</vt:lpstr>
      <vt:lpstr>Definirea unui protocol</vt:lpstr>
      <vt:lpstr>Schema de comunicație</vt:lpstr>
      <vt:lpstr>Standardizarea unui protocol</vt:lpstr>
      <vt:lpstr>Modelele OSI și TCP/IP</vt:lpstr>
      <vt:lpstr>Modele de comunicație în rețele de calculatoare</vt:lpstr>
      <vt:lpstr>Modelul OSI</vt:lpstr>
      <vt:lpstr>Modelul OSI</vt:lpstr>
      <vt:lpstr>Nivelurile modelului OSI</vt:lpstr>
      <vt:lpstr>Localizarea nivelurilor modelului OSI</vt:lpstr>
      <vt:lpstr>Schimbul de date în modelul OSI</vt:lpstr>
      <vt:lpstr>Schimbul de date în modelul OSI (II)</vt:lpstr>
      <vt:lpstr>Nivelul fizic</vt:lpstr>
      <vt:lpstr>Descrierea nivelului fizic</vt:lpstr>
      <vt:lpstr>Funcțiile nivelului fizic</vt:lpstr>
      <vt:lpstr>Nivelul legătură de date</vt:lpstr>
      <vt:lpstr>Funcțiile nivelului legătură de date</vt:lpstr>
      <vt:lpstr>Nivelul rețea</vt:lpstr>
      <vt:lpstr>Funcțiile nivelului rețea</vt:lpstr>
      <vt:lpstr>Nivelul transport</vt:lpstr>
      <vt:lpstr>Nivelul transport</vt:lpstr>
      <vt:lpstr>Funcțiile nivelului transport</vt:lpstr>
      <vt:lpstr>Nivelul sesiune</vt:lpstr>
      <vt:lpstr>Funcțiile nivelului sesiune</vt:lpstr>
      <vt:lpstr> Nivelul prezentare</vt:lpstr>
      <vt:lpstr>Funcțiile nivelului prezentare</vt:lpstr>
      <vt:lpstr>Nivelul aplicație</vt:lpstr>
      <vt:lpstr>Funcțiile nivelului aplicație</vt:lpstr>
      <vt:lpstr>Modelul TCP/IP</vt:lpstr>
      <vt:lpstr> Protocoale din stiva TCP/IP</vt:lpstr>
      <vt:lpstr> Schimbul de date în modelul TCP/IP</vt:lpstr>
      <vt:lpstr> Schimbul de date în modelul TCP/IP cu rutare</vt:lpstr>
      <vt:lpstr>Nivelul de acces la rețea</vt:lpstr>
      <vt:lpstr> Nivelul Internet</vt:lpstr>
      <vt:lpstr>Nivelul transport</vt:lpstr>
      <vt:lpstr>Funcțiile protocolului TCP</vt:lpstr>
      <vt:lpstr>Funcțiile protocolului UDP</vt:lpstr>
      <vt:lpstr>Comparație între TCP și UDP</vt:lpstr>
      <vt:lpstr>Demo: Talk folosind TCP</vt:lpstr>
      <vt:lpstr>Demo: Talk folosind UDP</vt:lpstr>
      <vt:lpstr>Demo: Chat folosind TCP</vt:lpstr>
      <vt:lpstr>Nivelul aplicație</vt:lpstr>
      <vt:lpstr> Asemănări între modelele OSI și TCP/IP</vt:lpstr>
      <vt:lpstr> Deosebiri între modelele OSI și TCP/IP</vt:lpstr>
      <vt:lpstr>Echivalențe OSI cu TCP/IP</vt:lpstr>
      <vt:lpstr>Analizarea traficului în rețea folosind Wireshark</vt:lpstr>
      <vt:lpstr>Poanta cursului</vt:lpstr>
      <vt:lpstr>Înregistrarea prezentării</vt:lpstr>
      <vt:lpstr>Vă mulțumesc!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Operare</dc:title>
  <dc:creator>Iulian Ilie Nemedi</dc:creator>
  <dc:description>© Copyright PresentationGo.com</dc:description>
  <cp:lastModifiedBy>Iulian Ilie-Nemedi</cp:lastModifiedBy>
  <cp:revision>168</cp:revision>
  <dcterms:created xsi:type="dcterms:W3CDTF">2023-02-20T18:01:55Z</dcterms:created>
  <dcterms:modified xsi:type="dcterms:W3CDTF">2025-03-03T17:40:19Z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0x010100E0EDE4C4DE37DE4195A53F6743A7A007</vt:lpwstr>
  </property>
</Properties>
</file>